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77" r:id="rId3"/>
    <p:sldId id="259" r:id="rId4"/>
    <p:sldId id="312" r:id="rId5"/>
    <p:sldId id="257" r:id="rId6"/>
    <p:sldId id="336" r:id="rId7"/>
    <p:sldId id="338" r:id="rId8"/>
    <p:sldId id="323" r:id="rId9"/>
    <p:sldId id="325" r:id="rId10"/>
    <p:sldId id="269" r:id="rId11"/>
    <p:sldId id="271" r:id="rId12"/>
    <p:sldId id="313" r:id="rId13"/>
    <p:sldId id="314" r:id="rId14"/>
    <p:sldId id="315" r:id="rId15"/>
    <p:sldId id="316" r:id="rId16"/>
    <p:sldId id="321" r:id="rId17"/>
    <p:sldId id="320" r:id="rId18"/>
    <p:sldId id="317" r:id="rId19"/>
    <p:sldId id="318" r:id="rId20"/>
    <p:sldId id="331" r:id="rId21"/>
    <p:sldId id="339" r:id="rId22"/>
    <p:sldId id="332" r:id="rId23"/>
    <p:sldId id="333" r:id="rId24"/>
    <p:sldId id="334" r:id="rId25"/>
    <p:sldId id="335" r:id="rId26"/>
    <p:sldId id="340" r:id="rId27"/>
    <p:sldId id="319" r:id="rId28"/>
    <p:sldId id="266" r:id="rId29"/>
    <p:sldId id="287" r:id="rId30"/>
    <p:sldId id="328" r:id="rId31"/>
    <p:sldId id="329" r:id="rId32"/>
    <p:sldId id="330" r:id="rId33"/>
    <p:sldId id="289" r:id="rId34"/>
    <p:sldId id="322" r:id="rId35"/>
    <p:sldId id="327" r:id="rId36"/>
    <p:sldId id="288"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nsolas" panose="020B0609020204030204" pitchFamily="49" charset="0"/>
      <p:regular r:id="rId45"/>
      <p:bold r:id="rId46"/>
      <p:italic r:id="rId47"/>
      <p:boldItalic r:id="rId48"/>
    </p:embeddedFont>
    <p:embeddedFont>
      <p:font typeface="Play" panose="020B0604020202020204" charset="0"/>
      <p:regular r:id="rId49"/>
      <p:bold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kthi Shree J S" initials="SSJS" lastIdx="1" clrIdx="0">
    <p:extLst>
      <p:ext uri="{19B8F6BF-5375-455C-9EA6-DF929625EA0E}">
        <p15:presenceInfo xmlns:p15="http://schemas.microsoft.com/office/powerpoint/2012/main" userId="9806f09829d2cc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445B3D-2DFC-4F7F-8BF2-7716D26F742A}">
  <a:tblStyle styleId="{CA445B3D-2DFC-4F7F-8BF2-7716D26F74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1" autoAdjust="0"/>
    <p:restoredTop sz="94660"/>
  </p:normalViewPr>
  <p:slideViewPr>
    <p:cSldViewPr snapToGrid="0">
      <p:cViewPr varScale="1">
        <p:scale>
          <a:sx n="110" d="100"/>
          <a:sy n="110" d="100"/>
        </p:scale>
        <p:origin x="715" y="77"/>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0.047"/>
    </inkml:context>
    <inkml:brush xml:id="br0">
      <inkml:brushProperty name="width" value="0.05" units="cm"/>
      <inkml:brushProperty name="height" value="0.05" units="cm"/>
      <inkml:brushProperty name="color" value="#E71224"/>
    </inkml:brush>
  </inkml:definitions>
  <inkml:trace contextRef="#ctx0" brushRef="#br0">0 47 24575,'118'2'0,"122"-4"0,-207-2 0,37-10 0,-43 9 0,113-12 0,-103 13 0,1 2 0,62 3 0,-23 2 0,39-3-1365,-107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2.529"/>
    </inkml:context>
    <inkml:brush xml:id="br0">
      <inkml:brushProperty name="width" value="0.05" units="cm"/>
      <inkml:brushProperty name="height" value="0.05" units="cm"/>
      <inkml:brushProperty name="color" value="#E71224"/>
    </inkml:brush>
  </inkml:definitions>
  <inkml:trace contextRef="#ctx0" brushRef="#br0">919 28 24575,'-621'0'0,"490"-11"0,41 4 0,43 3 0,26 0-1365,12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8.176"/>
    </inkml:context>
    <inkml:brush xml:id="br0">
      <inkml:brushProperty name="width" value="0.05" units="cm"/>
      <inkml:brushProperty name="height" value="0.05" units="cm"/>
      <inkml:brushProperty name="color" value="#E71224"/>
    </inkml:brush>
  </inkml:definitions>
  <inkml:trace contextRef="#ctx0" brushRef="#br0">1 1 24575,'667'0'0,"-561"10"0,84-10-1365,-181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30.813"/>
    </inkml:context>
    <inkml:brush xml:id="br0">
      <inkml:brushProperty name="width" value="0.05" units="cm"/>
      <inkml:brushProperty name="height" value="0.05" units="cm"/>
      <inkml:brushProperty name="color" value="#E71224"/>
    </inkml:brush>
  </inkml:definitions>
  <inkml:trace contextRef="#ctx0" brushRef="#br0">1 21 24575,'816'0'0,"-700"-11"0,-62 2-1365,-46 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39.399"/>
    </inkml:context>
    <inkml:brush xml:id="br0">
      <inkml:brushProperty name="width" value="0.05" units="cm"/>
      <inkml:brushProperty name="height" value="0.05" units="cm"/>
    </inkml:brush>
  </inkml:definitions>
  <inkml:trace contextRef="#ctx0" brushRef="#br0">1 0 24575,'868'0'-1365,"-850"0"-5461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2.442"/>
    </inkml:context>
    <inkml:brush xml:id="br0">
      <inkml:brushProperty name="width" value="0.05" units="cm"/>
      <inkml:brushProperty name="height" value="0.05" units="cm"/>
    </inkml:brush>
  </inkml:definitions>
  <inkml:trace contextRef="#ctx0" brushRef="#br0">1 0 24575,'699'0'-1365,"-681"0"-5461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8.322"/>
    </inkml:context>
    <inkml:brush xml:id="br0">
      <inkml:brushProperty name="width" value="0.05" units="cm"/>
      <inkml:brushProperty name="height" value="0.05" units="cm"/>
    </inkml:brush>
  </inkml:definitions>
  <inkml:trace contextRef="#ctx0" brushRef="#br0">27 0 24575,'721'0'0,"-718"0"0,-1 0 0,1 0 0,0 0 0,0 1 0,-1-1 0,1 1 0,-1-1 0,1 1 0,0 0 0,-1 0 0,0 0 0,1 0 0,-1 1 0,4 1 0,-6-2 0,0-1 0,1 1 0,-1-1 0,0 0 0,1 1 0,-1-1 0,0 1 0,0-1 0,1 1 0,-1-1 0,0 1 0,0-1 0,0 1 0,0-1 0,0 1 0,0-1 0,0 1 0,0-1 0,0 1 0,0-1 0,0 1 0,0-1 0,0 1 0,0-1 0,0 1 0,-1-1 0,1 2 0,-1-1 0,0 1 0,-1 0 0,1-1 0,-1 1 0,1-1 0,-1 1 0,1-1 0,-1 0 0,0 1 0,-3 1 0,-3 1 0,0-1 0,-1 1 0,0-1 0,1 0 0,-1-1 0,0 0 0,0-1 0,-16 1 0,-80-4 0,45-1 0,-406 3 0,461 0 0,2 1 0,1-1 0,-1 0 0,0 0 0,0 0 0,1-1 0,-1 1 0,0 0 0,1-1 0,-1 0 0,1 1 0,-1-1 0,1 0 0,-5-3 0,7 4 0,0-1 0,-1 1 0,1 0 0,0 0 0,0-1 0,0 1 0,0 0 0,0 0 0,0-1 0,1 1 0,-1 0 0,0 0 0,0-1 0,0 1 0,0 0 0,0 0 0,0-1 0,0 1 0,0 0 0,1 0 0,-1-1 0,0 1 0,0 0 0,0 0 0,0 0 0,1-1 0,-1 1 0,0 0 0,0 0 0,0 0 0,1 0 0,-1 0 0,0 0 0,0-1 0,1 1 0,-1 0 0,0 0 0,0 0 0,1 0 0,-1 0 0,0 0 0,0 0 0,1 0 0,-1 0 0,0 0 0,1 0 0,-1 0 0,15-3 0,53-2 0,103 6 0,-62 1 0,247-2 0,-318 6 0,-22 3 0,-16-9 0,1 1 0,-1-1 0,0 1 0,0-1 0,0 0 0,0 1 0,0-1 0,1 1 0,-1-1 0,0 0 0,0 1 0,0-1 0,0 1 0,0-1 0,0 1 0,0-1 0,0 0 0,-1 1 0,1-1 0,0 1 0,0-1 0,0 1 0,0-1 0,0 0 0,-1 1 0,1-1 0,0 0 0,0 1 0,-1-1 0,1 0 0,0 1 0,-1-1 0,1 0 0,0 1 0,-1-1 0,-2 2 0,1 0 0,-1-1 0,0 1 0,1-1 0,-1 1 0,0-1 0,0 0 0,0 0 0,0-1 0,0 1 0,0 0 0,-6-1 0,-44 0 0,36 0 0,-30-1 0,-27 0 0,-139 14 0,161-8-306,-91-1 0,118-5-447,7 1-6073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0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0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89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4952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2981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079"/>
        <p:cNvGrpSpPr/>
        <p:nvPr/>
      </p:nvGrpSpPr>
      <p:grpSpPr>
        <a:xfrm>
          <a:off x="0" y="0"/>
          <a:ext cx="0" cy="0"/>
          <a:chOff x="0" y="0"/>
          <a:chExt cx="0" cy="0"/>
        </a:xfrm>
      </p:grpSpPr>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7054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extLst>
      <p:ext uri="{BB962C8B-B14F-4D97-AF65-F5344CB8AC3E}">
        <p14:creationId xmlns:p14="http://schemas.microsoft.com/office/powerpoint/2010/main" val="201995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58135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spTree>
    <p:extLst>
      <p:ext uri="{BB962C8B-B14F-4D97-AF65-F5344CB8AC3E}">
        <p14:creationId xmlns:p14="http://schemas.microsoft.com/office/powerpoint/2010/main" val="3032471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7258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14785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3877704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400865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34918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9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8856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556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4195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2607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3214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216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5158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hyperlink" Target="tg://search_hashtag/?hashtag=include"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yazhinimalar.github.io/PlanMat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customXml" Target="../ink/ink5.xml"/><Relationship Id="rId18" Type="http://schemas.openxmlformats.org/officeDocument/2006/relationships/image" Target="../media/image20.png"/><Relationship Id="rId3" Type="http://schemas.openxmlformats.org/officeDocument/2006/relationships/image" Target="../media/image24.jpg"/><Relationship Id="rId7" Type="http://schemas.openxmlformats.org/officeDocument/2006/relationships/customXml" Target="../ink/ink2.xml"/><Relationship Id="rId12" Type="http://schemas.openxmlformats.org/officeDocument/2006/relationships/image" Target="../media/image170.png"/><Relationship Id="rId17" Type="http://schemas.openxmlformats.org/officeDocument/2006/relationships/customXml" Target="../ink/ink7.xml"/><Relationship Id="rId2" Type="http://schemas.openxmlformats.org/officeDocument/2006/relationships/image" Target="../media/image23.jpg"/><Relationship Id="rId16" Type="http://schemas.openxmlformats.org/officeDocument/2006/relationships/image" Target="../media/image190.png"/><Relationship Id="rId1" Type="http://schemas.openxmlformats.org/officeDocument/2006/relationships/slideLayout" Target="../slideLayouts/slideLayout17.xml"/><Relationship Id="rId6" Type="http://schemas.openxmlformats.org/officeDocument/2006/relationships/image" Target="../media/image14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60.png"/><Relationship Id="rId4" Type="http://schemas.openxmlformats.org/officeDocument/2006/relationships/image" Target="../media/image25.jpg"/><Relationship Id="rId9" Type="http://schemas.openxmlformats.org/officeDocument/2006/relationships/customXml" Target="../ink/ink3.xml"/><Relationship Id="rId14" Type="http://schemas.openxmlformats.org/officeDocument/2006/relationships/image" Target="../media/image180.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oracle.com/en/java/"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8.jpg"/><Relationship Id="rId5" Type="http://schemas.openxmlformats.org/officeDocument/2006/relationships/hyperlink" Target="https://developer.mozilla.org/en-US/docs/Web/HTML" TargetMode="External"/><Relationship Id="rId4" Type="http://schemas.openxmlformats.org/officeDocument/2006/relationships/hyperlink" Target="https://developer.mozilla.org/en-US/docs/Web/C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7"/>
        <p:cNvGrpSpPr/>
        <p:nvPr/>
      </p:nvGrpSpPr>
      <p:grpSpPr>
        <a:xfrm>
          <a:off x="0" y="0"/>
          <a:ext cx="0" cy="0"/>
          <a:chOff x="0" y="0"/>
          <a:chExt cx="0" cy="0"/>
        </a:xfrm>
      </p:grpSpPr>
      <p:pic>
        <p:nvPicPr>
          <p:cNvPr id="1026" name="Picture 2">
            <a:extLst>
              <a:ext uri="{FF2B5EF4-FFF2-40B4-BE49-F238E27FC236}">
                <a16:creationId xmlns:a16="http://schemas.microsoft.com/office/drawing/2014/main" id="{C87E61E2-D70C-64CE-8FA7-5911A3E5D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0" y="122177"/>
            <a:ext cx="1818979" cy="1416504"/>
          </a:xfrm>
          <a:prstGeom prst="rect">
            <a:avLst/>
          </a:prstGeom>
          <a:noFill/>
          <a:extLst>
            <a:ext uri="{909E8E84-426E-40DD-AFC4-6F175D3DCCD1}">
              <a14:hiddenFill xmlns:a14="http://schemas.microsoft.com/office/drawing/2010/main">
                <a:solidFill>
                  <a:srgbClr val="FFFFFF"/>
                </a:solidFill>
              </a14:hiddenFill>
            </a:ext>
          </a:extLst>
        </p:spPr>
      </p:pic>
      <p:sp>
        <p:nvSpPr>
          <p:cNvPr id="2638" name="Google Shape;2638;p40"/>
          <p:cNvSpPr txBox="1">
            <a:spLocks noGrp="1"/>
          </p:cNvSpPr>
          <p:nvPr>
            <p:ph type="ctrTitle"/>
          </p:nvPr>
        </p:nvSpPr>
        <p:spPr>
          <a:xfrm>
            <a:off x="1282800" y="427031"/>
            <a:ext cx="6578400" cy="2223300"/>
          </a:xfrm>
          <a:prstGeom prst="rect">
            <a:avLst/>
          </a:prstGeom>
        </p:spPr>
        <p:txBody>
          <a:bodyPr spcFirstLastPara="1" wrap="square" lIns="91425" tIns="91425" rIns="91425" bIns="91425" anchor="t" anchorCtr="0">
            <a:noAutofit/>
          </a:bodyPr>
          <a:lstStyle/>
          <a:p>
            <a:pPr algn="ctr" rtl="0">
              <a:spcBef>
                <a:spcPts val="0"/>
              </a:spcBef>
              <a:spcAft>
                <a:spcPts val="0"/>
              </a:spcAft>
            </a:pPr>
            <a:r>
              <a:rPr lang="en-US" sz="2000" b="1" i="0" u="none" strike="noStrike" dirty="0">
                <a:solidFill>
                  <a:schemeClr val="accent1"/>
                </a:solidFill>
                <a:effectLst/>
                <a:latin typeface="Play" panose="020B0604020202020204" charset="0"/>
              </a:rPr>
              <a:t>18EC670</a:t>
            </a:r>
            <a:r>
              <a:rPr lang="en-US" sz="2000" b="1" i="0" u="none" strike="noStrike" dirty="0">
                <a:solidFill>
                  <a:schemeClr val="accent2"/>
                </a:solidFill>
                <a:effectLst/>
                <a:latin typeface="Play" panose="020B0604020202020204" charset="0"/>
              </a:rPr>
              <a:t>- DATA STRUCTURES AND ALGORITHMS LAB</a:t>
            </a:r>
            <a:br>
              <a:rPr lang="en-US" sz="2000" b="1" i="0" u="none" strike="noStrike" dirty="0">
                <a:solidFill>
                  <a:schemeClr val="accent2"/>
                </a:solidFill>
                <a:effectLst/>
                <a:latin typeface="Play" panose="020B0604020202020204" charset="0"/>
              </a:rPr>
            </a:br>
            <a:r>
              <a:rPr lang="en-US" sz="2000" b="1" i="0" u="none" strike="noStrike" dirty="0">
                <a:solidFill>
                  <a:schemeClr val="accent1"/>
                </a:solidFill>
                <a:effectLst>
                  <a:glow rad="139700">
                    <a:schemeClr val="accent1">
                      <a:satMod val="175000"/>
                      <a:alpha val="40000"/>
                    </a:schemeClr>
                  </a:glow>
                </a:effectLst>
                <a:latin typeface="Play" panose="020B0604020202020204" charset="0"/>
              </a:rPr>
              <a:t>MINI PROJECT</a:t>
            </a:r>
            <a:br>
              <a:rPr lang="en-US" sz="2000" b="1" i="0" u="none" strike="noStrike" dirty="0">
                <a:solidFill>
                  <a:schemeClr val="accent2"/>
                </a:solidFill>
                <a:effectLst/>
                <a:latin typeface="Play" panose="020B0604020202020204" charset="0"/>
              </a:rPr>
            </a:br>
            <a:br>
              <a:rPr lang="en-US" sz="2000" b="0" i="0" u="none" strike="noStrike" dirty="0">
                <a:solidFill>
                  <a:schemeClr val="accent2"/>
                </a:solidFill>
                <a:latin typeface="Play" panose="020B0604020202020204" charset="0"/>
              </a:rPr>
            </a:br>
            <a:r>
              <a:rPr lang="en-US" sz="2000" b="1" i="0" u="none" strike="noStrike" dirty="0">
                <a:solidFill>
                  <a:schemeClr val="accent2"/>
                </a:solidFill>
                <a:effectLst/>
                <a:latin typeface="Play" panose="020B0604020202020204" charset="0"/>
              </a:rPr>
              <a:t>BATCH : 20</a:t>
            </a:r>
            <a:r>
              <a:rPr lang="en-US" sz="2000" b="1" i="0" u="none" strike="noStrike" dirty="0">
                <a:solidFill>
                  <a:schemeClr val="accent1"/>
                </a:solidFill>
                <a:effectLst/>
                <a:latin typeface="Play" panose="020B0604020202020204" charset="0"/>
              </a:rPr>
              <a:t>20</a:t>
            </a:r>
            <a:r>
              <a:rPr lang="en-US" sz="2000" b="1" i="0" u="none" strike="noStrike" dirty="0">
                <a:solidFill>
                  <a:schemeClr val="accent2"/>
                </a:solidFill>
                <a:effectLst/>
                <a:latin typeface="Play" panose="020B0604020202020204" charset="0"/>
              </a:rPr>
              <a:t>-20</a:t>
            </a:r>
            <a:r>
              <a:rPr lang="en-US" sz="2000" b="1" i="0" u="none" strike="noStrike" dirty="0">
                <a:solidFill>
                  <a:schemeClr val="accent1"/>
                </a:solidFill>
                <a:effectLst/>
                <a:latin typeface="Play" panose="020B0604020202020204" charset="0"/>
              </a:rPr>
              <a:t>24</a:t>
            </a:r>
            <a:br>
              <a:rPr lang="en-US" sz="2000" b="0" i="0" u="none" strike="noStrike" dirty="0">
                <a:solidFill>
                  <a:schemeClr val="accent2"/>
                </a:solidFill>
                <a:latin typeface="Play" panose="020B0604020202020204" charset="0"/>
              </a:rPr>
            </a:br>
            <a:r>
              <a:rPr lang="en-US" sz="2000" b="1" i="0" u="none" strike="noStrike" dirty="0">
                <a:solidFill>
                  <a:schemeClr val="accent2"/>
                </a:solidFill>
                <a:effectLst/>
                <a:latin typeface="Play" panose="020B0604020202020204" charset="0"/>
              </a:rPr>
              <a:t>ACADEMIC YEAR: 2022-</a:t>
            </a:r>
            <a:r>
              <a:rPr lang="en-US" sz="2000" b="1" i="0" u="none" strike="noStrike" dirty="0">
                <a:solidFill>
                  <a:schemeClr val="accent1"/>
                </a:solidFill>
                <a:effectLst/>
                <a:latin typeface="Play" panose="020B0604020202020204" charset="0"/>
              </a:rPr>
              <a:t>23</a:t>
            </a:r>
            <a:endParaRPr sz="2000" dirty="0">
              <a:solidFill>
                <a:schemeClr val="accent1"/>
              </a:solidFill>
              <a:latin typeface="Play" panose="020B0604020202020204" charset="0"/>
            </a:endParaRPr>
          </a:p>
        </p:txBody>
      </p:sp>
      <p:pic>
        <p:nvPicPr>
          <p:cNvPr id="1027" name="Picture 3">
            <a:extLst>
              <a:ext uri="{FF2B5EF4-FFF2-40B4-BE49-F238E27FC236}">
                <a16:creationId xmlns:a16="http://schemas.microsoft.com/office/drawing/2014/main" id="{08B867AD-1425-A4A8-C5A1-E817D500C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362" y="0"/>
            <a:ext cx="1337962" cy="111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0C4F-895D-6D13-36CF-A4D4305F5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38" y="830429"/>
            <a:ext cx="1097443" cy="111050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6FD5129-6EF9-8730-F8E5-CA118C673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627" y="857323"/>
            <a:ext cx="1183750" cy="1048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C893E76-FB7A-2326-11B1-CE699D1E1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279" y="3375944"/>
            <a:ext cx="1952044" cy="1186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561A0AC8-1752-0033-AAD9-5AF89AA5A8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8079" y="3317483"/>
            <a:ext cx="2118104" cy="1186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2BB4FB3-5123-DBD1-2E11-0BBA3AEAEA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2603" y="3446061"/>
            <a:ext cx="3009077" cy="9953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7F122E70-A2AE-7408-18BD-8CE1F7122B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1680" y="3375944"/>
            <a:ext cx="1481198" cy="11861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D62699-D607-32E5-B578-F4CEA9231B78}"/>
              </a:ext>
            </a:extLst>
          </p:cNvPr>
          <p:cNvSpPr txBox="1"/>
          <p:nvPr/>
        </p:nvSpPr>
        <p:spPr>
          <a:xfrm>
            <a:off x="214995" y="1905787"/>
            <a:ext cx="2177143" cy="246221"/>
          </a:xfrm>
          <a:prstGeom prst="rect">
            <a:avLst/>
          </a:prstGeom>
          <a:noFill/>
        </p:spPr>
        <p:txBody>
          <a:bodyPr wrap="square" rtlCol="0">
            <a:spAutoFit/>
          </a:bodyPr>
          <a:lstStyle/>
          <a:p>
            <a:r>
              <a:rPr lang="en-US" sz="1000" dirty="0">
                <a:solidFill>
                  <a:schemeClr val="accent1"/>
                </a:solidFill>
                <a:latin typeface="Play" panose="020B0604020202020204" charset="0"/>
              </a:rPr>
              <a:t>Team leader </a:t>
            </a:r>
            <a:r>
              <a:rPr lang="en-US" sz="1000" dirty="0">
                <a:latin typeface="Play" panose="020B0604020202020204" charset="0"/>
              </a:rPr>
              <a:t>: Pa. Yazhini Malar</a:t>
            </a:r>
            <a:endParaRPr lang="en-IN" sz="1000" dirty="0">
              <a:latin typeface="Play" panose="020B0604020202020204" charset="0"/>
            </a:endParaRPr>
          </a:p>
        </p:txBody>
      </p:sp>
      <p:sp>
        <p:nvSpPr>
          <p:cNvPr id="11" name="Subtitle 2">
            <a:extLst>
              <a:ext uri="{FF2B5EF4-FFF2-40B4-BE49-F238E27FC236}">
                <a16:creationId xmlns:a16="http://schemas.microsoft.com/office/drawing/2014/main" id="{F5A719F8-E346-B6D7-AE9F-F1CD325B0AA5}"/>
              </a:ext>
            </a:extLst>
          </p:cNvPr>
          <p:cNvSpPr>
            <a:spLocks noGrp="1"/>
          </p:cNvSpPr>
          <p:nvPr>
            <p:ph type="subTitle" idx="1"/>
          </p:nvPr>
        </p:nvSpPr>
        <p:spPr>
          <a:xfrm>
            <a:off x="569138" y="2127555"/>
            <a:ext cx="8359867" cy="1186139"/>
          </a:xfrm>
        </p:spPr>
        <p:txBody>
          <a:bodyPr numCol="4">
            <a:normAutofit fontScale="77500" lnSpcReduction="20000"/>
          </a:bodyPr>
          <a:lstStyle/>
          <a:p>
            <a:pPr algn="l">
              <a:spcBef>
                <a:spcPts val="100"/>
              </a:spcBef>
            </a:pPr>
            <a:r>
              <a:rPr lang="en-US" sz="1000" spc="100" dirty="0">
                <a:solidFill>
                  <a:schemeClr val="tx1"/>
                </a:solidFill>
                <a:latin typeface="Play" panose="020B0604020202020204" charset="0"/>
              </a:rPr>
              <a:t>Team mates :</a:t>
            </a:r>
          </a:p>
          <a:p>
            <a:pPr marL="482600" indent="-342900" algn="l">
              <a:spcBef>
                <a:spcPts val="100"/>
              </a:spcBef>
              <a:buFont typeface="+mj-lt"/>
              <a:buAutoNum type="arabicParenR"/>
            </a:pPr>
            <a:r>
              <a:rPr lang="en-US" sz="1000" spc="100" dirty="0" err="1">
                <a:solidFill>
                  <a:schemeClr val="tx1"/>
                </a:solidFill>
                <a:latin typeface="Play" panose="020B0604020202020204" charset="0"/>
              </a:rPr>
              <a:t>Kausik</a:t>
            </a:r>
            <a:r>
              <a:rPr lang="en-US" sz="1000" spc="100" dirty="0">
                <a:solidFill>
                  <a:schemeClr val="tx1"/>
                </a:solidFill>
                <a:latin typeface="Play" panose="020B0604020202020204" charset="0"/>
              </a:rPr>
              <a:t> Rajan</a:t>
            </a:r>
          </a:p>
          <a:p>
            <a:pPr marL="482600" indent="-342900" algn="l">
              <a:spcBef>
                <a:spcPts val="100"/>
              </a:spcBef>
              <a:buFont typeface="+mj-lt"/>
              <a:buAutoNum type="arabicParenR"/>
            </a:pPr>
            <a:r>
              <a:rPr lang="en-US" sz="1000" spc="100" dirty="0" err="1">
                <a:solidFill>
                  <a:schemeClr val="tx1"/>
                </a:solidFill>
                <a:latin typeface="Play" panose="020B0604020202020204" charset="0"/>
              </a:rPr>
              <a:t>Dharshan</a:t>
            </a:r>
            <a:r>
              <a:rPr lang="en-US" sz="1000" spc="100" dirty="0">
                <a:solidFill>
                  <a:schemeClr val="tx1"/>
                </a:solidFill>
                <a:latin typeface="Play" panose="020B0604020202020204" charset="0"/>
              </a:rPr>
              <a:t> </a:t>
            </a:r>
          </a:p>
          <a:p>
            <a:pPr marL="482600" indent="-342900" algn="l">
              <a:spcBef>
                <a:spcPts val="100"/>
              </a:spcBef>
              <a:buFont typeface="+mj-lt"/>
              <a:buAutoNum type="arabicParenR"/>
            </a:pPr>
            <a:r>
              <a:rPr lang="en-US" sz="1000" spc="100" dirty="0">
                <a:solidFill>
                  <a:schemeClr val="tx1"/>
                </a:solidFill>
                <a:latin typeface="Play" panose="020B0604020202020204" charset="0"/>
              </a:rPr>
              <a:t>Aswin </a:t>
            </a:r>
            <a:r>
              <a:rPr lang="en-US" sz="1000" spc="100" dirty="0" err="1">
                <a:solidFill>
                  <a:schemeClr val="tx1"/>
                </a:solidFill>
                <a:latin typeface="Play" panose="020B0604020202020204" charset="0"/>
              </a:rPr>
              <a:t>kalies</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err="1">
                <a:solidFill>
                  <a:schemeClr val="tx1"/>
                </a:solidFill>
                <a:latin typeface="Play" panose="020B0604020202020204" charset="0"/>
              </a:rPr>
              <a:t>Thowfiq</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Bala Murugan-15</a:t>
            </a:r>
          </a:p>
          <a:p>
            <a:pPr marL="482600" indent="-342900" algn="l">
              <a:spcBef>
                <a:spcPts val="100"/>
              </a:spcBef>
              <a:buFont typeface="+mj-lt"/>
              <a:buAutoNum type="arabicParenR"/>
            </a:pPr>
            <a:r>
              <a:rPr lang="en-US" sz="1000" spc="100" dirty="0" err="1">
                <a:solidFill>
                  <a:schemeClr val="tx1"/>
                </a:solidFill>
                <a:latin typeface="Play" panose="020B0604020202020204" charset="0"/>
              </a:rPr>
              <a:t>Karmugil</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Madhan Kumar</a:t>
            </a:r>
          </a:p>
          <a:p>
            <a:pPr marL="482600" indent="-342900" algn="l">
              <a:spcBef>
                <a:spcPts val="100"/>
              </a:spcBef>
              <a:buFont typeface="+mj-lt"/>
              <a:buAutoNum type="arabicParenR"/>
            </a:pPr>
            <a:r>
              <a:rPr lang="en-US" sz="1000" spc="100" dirty="0">
                <a:solidFill>
                  <a:schemeClr val="tx1"/>
                </a:solidFill>
                <a:latin typeface="Play" panose="020B0604020202020204" charset="0"/>
              </a:rPr>
              <a:t>Michael </a:t>
            </a:r>
            <a:r>
              <a:rPr lang="en-US" sz="1000" spc="100" dirty="0" err="1">
                <a:solidFill>
                  <a:schemeClr val="tx1"/>
                </a:solidFill>
                <a:latin typeface="Play" panose="020B0604020202020204" charset="0"/>
              </a:rPr>
              <a:t>Reethi</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Rajeshwari</a:t>
            </a:r>
          </a:p>
          <a:p>
            <a:pPr marL="482600" indent="-342900" algn="l">
              <a:spcBef>
                <a:spcPts val="100"/>
              </a:spcBef>
              <a:buFont typeface="+mj-lt"/>
              <a:buAutoNum type="arabicParenR"/>
            </a:pPr>
            <a:r>
              <a:rPr lang="en-US" sz="1000" spc="100" dirty="0">
                <a:solidFill>
                  <a:schemeClr val="tx1"/>
                </a:solidFill>
                <a:latin typeface="Play" panose="020B0604020202020204" charset="0"/>
              </a:rPr>
              <a:t>Praveen </a:t>
            </a:r>
            <a:r>
              <a:rPr lang="en-US" sz="1000" spc="100" dirty="0" err="1">
                <a:solidFill>
                  <a:schemeClr val="tx1"/>
                </a:solidFill>
                <a:latin typeface="Play" panose="020B0604020202020204" charset="0"/>
              </a:rPr>
              <a:t>kumar</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err="1">
                <a:solidFill>
                  <a:schemeClr val="tx1"/>
                </a:solidFill>
                <a:latin typeface="Play" panose="020B0604020202020204" charset="0"/>
              </a:rPr>
              <a:t>ViswaVishal</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Neha</a:t>
            </a:r>
          </a:p>
          <a:p>
            <a:pPr marL="482600" indent="-342900" algn="l">
              <a:spcBef>
                <a:spcPts val="100"/>
              </a:spcBef>
              <a:buFont typeface="+mj-lt"/>
              <a:buAutoNum type="arabicParenR"/>
            </a:pPr>
            <a:r>
              <a:rPr lang="en-US" sz="1000" spc="100" dirty="0">
                <a:solidFill>
                  <a:schemeClr val="tx1"/>
                </a:solidFill>
                <a:latin typeface="Play" panose="020B0604020202020204" charset="0"/>
              </a:rPr>
              <a:t>Venkatesh</a:t>
            </a:r>
          </a:p>
          <a:p>
            <a:pPr marL="482600" indent="-342900" algn="l">
              <a:spcBef>
                <a:spcPts val="100"/>
              </a:spcBef>
              <a:buFont typeface="+mj-lt"/>
              <a:buAutoNum type="arabicParenR"/>
            </a:pPr>
            <a:r>
              <a:rPr lang="en-US" sz="1000" spc="100" dirty="0">
                <a:solidFill>
                  <a:schemeClr val="tx1"/>
                </a:solidFill>
                <a:latin typeface="Play" panose="020B0604020202020204" charset="0"/>
              </a:rPr>
              <a:t>Kamalesh</a:t>
            </a:r>
          </a:p>
          <a:p>
            <a:pPr marL="482600" indent="-342900" algn="l">
              <a:spcBef>
                <a:spcPts val="100"/>
              </a:spcBef>
              <a:buFont typeface="+mj-lt"/>
              <a:buAutoNum type="arabicParenR" startAt="15"/>
            </a:pPr>
            <a:r>
              <a:rPr lang="en-US" sz="1000" spc="100" dirty="0" err="1">
                <a:solidFill>
                  <a:schemeClr val="tx1"/>
                </a:solidFill>
                <a:latin typeface="Play" panose="020B0604020202020204" charset="0"/>
              </a:rPr>
              <a:t>Kausika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5"/>
            </a:pPr>
            <a:r>
              <a:rPr lang="en-US" sz="1000" spc="100" dirty="0" err="1">
                <a:solidFill>
                  <a:schemeClr val="tx1"/>
                </a:solidFill>
                <a:latin typeface="Play" panose="020B0604020202020204" charset="0"/>
              </a:rPr>
              <a:t>BetTina</a:t>
            </a:r>
            <a:r>
              <a:rPr lang="en-US" sz="1000" spc="100" dirty="0">
                <a:solidFill>
                  <a:schemeClr val="tx1"/>
                </a:solidFill>
                <a:latin typeface="Play" panose="020B0604020202020204" charset="0"/>
              </a:rPr>
              <a:t> Helen</a:t>
            </a:r>
          </a:p>
          <a:p>
            <a:pPr marL="482600" indent="-342900" algn="l">
              <a:spcBef>
                <a:spcPts val="100"/>
              </a:spcBef>
              <a:buClr>
                <a:schemeClr val="accent1"/>
              </a:buClr>
              <a:buFont typeface="+mj-lt"/>
              <a:buAutoNum type="arabicParenR" startAt="17"/>
            </a:pPr>
            <a:r>
              <a:rPr lang="en-US" sz="1000" spc="100" dirty="0">
                <a:solidFill>
                  <a:schemeClr val="tx1"/>
                </a:solidFill>
                <a:latin typeface="Play" panose="020B0604020202020204" charset="0"/>
              </a:rPr>
              <a:t>Priya </a:t>
            </a:r>
            <a:r>
              <a:rPr lang="en-US" sz="1000" spc="100" dirty="0" err="1">
                <a:solidFill>
                  <a:schemeClr val="tx1"/>
                </a:solidFill>
                <a:latin typeface="Play" panose="020B0604020202020204" charset="0"/>
              </a:rPr>
              <a:t>Dharshini</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Serina</a:t>
            </a:r>
          </a:p>
          <a:p>
            <a:pPr marL="482600" indent="-342900" algn="l">
              <a:spcBef>
                <a:spcPts val="100"/>
              </a:spcBef>
              <a:buClr>
                <a:schemeClr val="accent1"/>
              </a:buClr>
              <a:buFont typeface="+mj-lt"/>
              <a:buAutoNum type="arabicParenR" startAt="17"/>
            </a:pPr>
            <a:r>
              <a:rPr lang="en-US" sz="1000" spc="100" dirty="0">
                <a:solidFill>
                  <a:schemeClr val="tx1"/>
                </a:solidFill>
                <a:latin typeface="Play" panose="020B0604020202020204" charset="0"/>
              </a:rPr>
              <a:t>Viswa </a:t>
            </a: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Raghul</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Parameshwar</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Kumaraganesh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Manisha</a:t>
            </a: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Bavithra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Aahash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SHakthi</a:t>
            </a:r>
            <a:r>
              <a:rPr lang="en-US" sz="1000" spc="100" dirty="0">
                <a:solidFill>
                  <a:schemeClr val="tx1"/>
                </a:solidFill>
                <a:latin typeface="Play" panose="020B0604020202020204" charset="0"/>
              </a:rPr>
              <a:t> </a:t>
            </a:r>
            <a:r>
              <a:rPr lang="en-US" sz="1000" spc="100" dirty="0" err="1">
                <a:solidFill>
                  <a:schemeClr val="tx1"/>
                </a:solidFill>
                <a:latin typeface="Play" panose="020B0604020202020204" charset="0"/>
              </a:rPr>
              <a:t>shree</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Abijith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Rithick</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Deepthika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Aardarsh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Lalith Kishore</a:t>
            </a:r>
          </a:p>
          <a:p>
            <a:pPr marL="482600" indent="-342900" algn="l">
              <a:spcBef>
                <a:spcPts val="100"/>
              </a:spcBef>
              <a:buFont typeface="+mj-lt"/>
              <a:buAutoNum type="arabicParenR" startAt="17"/>
            </a:pPr>
            <a:r>
              <a:rPr lang="en-US" sz="1000" spc="100" dirty="0">
                <a:solidFill>
                  <a:schemeClr val="tx1"/>
                </a:solidFill>
                <a:latin typeface="Play" panose="020B0604020202020204" charset="0"/>
              </a:rPr>
              <a:t>Aravind raj</a:t>
            </a:r>
          </a:p>
          <a:p>
            <a:pPr marL="482600" indent="-342900" algn="l">
              <a:spcBef>
                <a:spcPts val="100"/>
              </a:spcBef>
              <a:buFont typeface="+mj-lt"/>
              <a:buAutoNum type="arabicParenR" startAt="17"/>
            </a:pPr>
            <a:r>
              <a:rPr lang="en-US" sz="1000" spc="100" dirty="0">
                <a:solidFill>
                  <a:schemeClr val="tx1"/>
                </a:solidFill>
                <a:latin typeface="Play" panose="020B0604020202020204" charset="0"/>
              </a:rPr>
              <a:t>Pooja </a:t>
            </a:r>
          </a:p>
          <a:p>
            <a:pPr marL="482600" indent="-342900" algn="l">
              <a:spcBef>
                <a:spcPts val="100"/>
              </a:spcBef>
              <a:buFont typeface="+mj-lt"/>
              <a:buAutoNum type="arabicParenR" startAt="15"/>
            </a:pPr>
            <a:endParaRPr lang="en-US" sz="1000" spc="100" dirty="0">
              <a:solidFill>
                <a:schemeClr val="tx1"/>
              </a:solidFill>
              <a:latin typeface="Play" panose="020B0604020202020204" charset="0"/>
            </a:endParaRPr>
          </a:p>
        </p:txBody>
      </p:sp>
      <p:sp>
        <p:nvSpPr>
          <p:cNvPr id="2" name="Slide Number Placeholder 1">
            <a:extLst>
              <a:ext uri="{FF2B5EF4-FFF2-40B4-BE49-F238E27FC236}">
                <a16:creationId xmlns:a16="http://schemas.microsoft.com/office/drawing/2014/main" id="{2609B56C-BCBF-2481-2041-C76E45815015}"/>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899" y="277120"/>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IN" sz="7200" dirty="0">
                <a:solidFill>
                  <a:schemeClr val="accent1"/>
                </a:solidFill>
                <a:latin typeface="Play" panose="020B0604020202020204" charset="0"/>
              </a:rPr>
              <a:t>SOURCE </a:t>
            </a:r>
            <a:br>
              <a:rPr lang="en-IN" dirty="0">
                <a:solidFill>
                  <a:schemeClr val="accent1"/>
                </a:solidFill>
                <a:latin typeface="Play" panose="020B0604020202020204" charset="0"/>
              </a:rPr>
            </a:br>
            <a:r>
              <a:rPr lang="en-IN" sz="7200" dirty="0">
                <a:solidFill>
                  <a:schemeClr val="accent1"/>
                </a:solidFill>
                <a:effectLst>
                  <a:glow rad="139700">
                    <a:schemeClr val="accent1">
                      <a:satMod val="175000"/>
                      <a:alpha val="40000"/>
                    </a:schemeClr>
                  </a:glow>
                </a:effectLst>
                <a:latin typeface="Play" panose="020B0604020202020204" charset="0"/>
              </a:rPr>
              <a:t>CODE</a:t>
            </a:r>
          </a:p>
        </p:txBody>
      </p:sp>
      <p:cxnSp>
        <p:nvCxnSpPr>
          <p:cNvPr id="3047" name="Google Shape;3047;p53"/>
          <p:cNvCxnSpPr>
            <a:stCxn id="3048" idx="6"/>
            <a:endCxn id="3049" idx="2"/>
          </p:cNvCxnSpPr>
          <p:nvPr/>
        </p:nvCxnSpPr>
        <p:spPr>
          <a:xfrm>
            <a:off x="2676224" y="2737581"/>
            <a:ext cx="37915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4" y="2669931"/>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TextBox 1">
            <a:extLst>
              <a:ext uri="{FF2B5EF4-FFF2-40B4-BE49-F238E27FC236}">
                <a16:creationId xmlns:a16="http://schemas.microsoft.com/office/drawing/2014/main" id="{05C85A14-5AB1-7A10-FDFE-A362235755F1}"/>
              </a:ext>
            </a:extLst>
          </p:cNvPr>
          <p:cNvSpPr txBox="1"/>
          <p:nvPr/>
        </p:nvSpPr>
        <p:spPr>
          <a:xfrm>
            <a:off x="2034614" y="3317850"/>
            <a:ext cx="5074769" cy="646331"/>
          </a:xfrm>
          <a:prstGeom prst="rect">
            <a:avLst/>
          </a:prstGeom>
          <a:noFill/>
        </p:spPr>
        <p:txBody>
          <a:bodyPr wrap="square" rtlCol="0">
            <a:spAutoFit/>
          </a:bodyPr>
          <a:lstStyle/>
          <a:p>
            <a:pPr algn="ctr"/>
            <a:r>
              <a:rPr lang="en-US" dirty="0">
                <a:effectLst>
                  <a:glow rad="63500">
                    <a:schemeClr val="accent1">
                      <a:satMod val="175000"/>
                      <a:alpha val="40000"/>
                    </a:schemeClr>
                  </a:glow>
                </a:effectLst>
                <a:latin typeface="Play" panose="020B0604020202020204" charset="0"/>
              </a:rPr>
              <a:t>GitHub Repo: https://github.com/YazhiniMalar/PlanMate</a:t>
            </a:r>
            <a:endParaRPr lang="en-IN" dirty="0">
              <a:effectLst>
                <a:glow rad="63500">
                  <a:schemeClr val="accent1">
                    <a:satMod val="175000"/>
                    <a:alpha val="40000"/>
                  </a:schemeClr>
                </a:glow>
              </a:effectLst>
              <a:latin typeface="Play"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2"/>
        <p:cNvGrpSpPr/>
        <p:nvPr/>
      </p:nvGrpSpPr>
      <p:grpSpPr>
        <a:xfrm>
          <a:off x="0" y="0"/>
          <a:ext cx="0" cy="0"/>
          <a:chOff x="0" y="0"/>
          <a:chExt cx="0" cy="0"/>
        </a:xfrm>
      </p:grpSpPr>
      <p:sp>
        <p:nvSpPr>
          <p:cNvPr id="4" name="TextBox 3">
            <a:extLst>
              <a:ext uri="{FF2B5EF4-FFF2-40B4-BE49-F238E27FC236}">
                <a16:creationId xmlns:a16="http://schemas.microsoft.com/office/drawing/2014/main" id="{7AF7C914-F0AE-87C5-B106-780B643F8B13}"/>
              </a:ext>
            </a:extLst>
          </p:cNvPr>
          <p:cNvSpPr txBox="1"/>
          <p:nvPr/>
        </p:nvSpPr>
        <p:spPr>
          <a:xfrm>
            <a:off x="713225" y="414529"/>
            <a:ext cx="7363975" cy="1015663"/>
          </a:xfrm>
          <a:prstGeom prst="rect">
            <a:avLst/>
          </a:prstGeom>
          <a:noFill/>
        </p:spPr>
        <p:txBody>
          <a:bodyPr wrap="square" rtlCol="0">
            <a:spAutoFit/>
          </a:bodyPr>
          <a:lstStyle/>
          <a:p>
            <a:r>
              <a:rPr lang="en-US" sz="2000" b="1" dirty="0">
                <a:latin typeface="Play" panose="020B0604020202020204" charset="0"/>
              </a:rPr>
              <a:t>Webpage creation :</a:t>
            </a:r>
          </a:p>
          <a:p>
            <a:endParaRPr lang="en-US" sz="2000" b="1" dirty="0">
              <a:solidFill>
                <a:schemeClr val="bg1"/>
              </a:solidFill>
              <a:latin typeface="Play" panose="020B0604020202020204" charset="0"/>
            </a:endParaRPr>
          </a:p>
          <a:p>
            <a:endParaRPr lang="en-IN" sz="2000" b="1" dirty="0">
              <a:solidFill>
                <a:schemeClr val="bg1"/>
              </a:solidFill>
              <a:latin typeface="Play" panose="020B0604020202020204" charset="0"/>
            </a:endParaRPr>
          </a:p>
        </p:txBody>
      </p:sp>
      <p:pic>
        <p:nvPicPr>
          <p:cNvPr id="10" name="Picture 9">
            <a:extLst>
              <a:ext uri="{FF2B5EF4-FFF2-40B4-BE49-F238E27FC236}">
                <a16:creationId xmlns:a16="http://schemas.microsoft.com/office/drawing/2014/main" id="{F96F088B-DF21-B159-BFC9-48A7B26C9DDD}"/>
              </a:ext>
            </a:extLst>
          </p:cNvPr>
          <p:cNvPicPr>
            <a:picLocks noChangeAspect="1"/>
          </p:cNvPicPr>
          <p:nvPr/>
        </p:nvPicPr>
        <p:blipFill rotWithShape="1">
          <a:blip r:embed="rId3"/>
          <a:srcRect l="2698" t="7800" r="11202" b="1556"/>
          <a:stretch/>
        </p:blipFill>
        <p:spPr>
          <a:xfrm>
            <a:off x="879895" y="1005840"/>
            <a:ext cx="7486718" cy="3550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C4A36F-ECF8-2A63-81E4-2B3900773A81}"/>
              </a:ext>
            </a:extLst>
          </p:cNvPr>
          <p:cNvPicPr>
            <a:picLocks noChangeAspect="1"/>
          </p:cNvPicPr>
          <p:nvPr/>
        </p:nvPicPr>
        <p:blipFill rotWithShape="1">
          <a:blip r:embed="rId2"/>
          <a:srcRect l="3333" t="7585" r="11334" b="2341"/>
          <a:stretch/>
        </p:blipFill>
        <p:spPr>
          <a:xfrm>
            <a:off x="897147" y="270594"/>
            <a:ext cx="7496355" cy="4309016"/>
          </a:xfrm>
          <a:prstGeom prst="rect">
            <a:avLst/>
          </a:prstGeom>
        </p:spPr>
      </p:pic>
    </p:spTree>
    <p:extLst>
      <p:ext uri="{BB962C8B-B14F-4D97-AF65-F5344CB8AC3E}">
        <p14:creationId xmlns:p14="http://schemas.microsoft.com/office/powerpoint/2010/main" val="3679660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BAF49-8BDD-F4BE-8C23-DEEF83F70CFE}"/>
              </a:ext>
            </a:extLst>
          </p:cNvPr>
          <p:cNvPicPr>
            <a:picLocks noChangeAspect="1"/>
          </p:cNvPicPr>
          <p:nvPr/>
        </p:nvPicPr>
        <p:blipFill rotWithShape="1">
          <a:blip r:embed="rId2"/>
          <a:srcRect l="2500" t="6165" r="11499" b="2814"/>
          <a:stretch/>
        </p:blipFill>
        <p:spPr>
          <a:xfrm>
            <a:off x="909851" y="273457"/>
            <a:ext cx="7466398" cy="4360398"/>
          </a:xfrm>
          <a:prstGeom prst="rect">
            <a:avLst/>
          </a:prstGeom>
        </p:spPr>
      </p:pic>
    </p:spTree>
    <p:extLst>
      <p:ext uri="{BB962C8B-B14F-4D97-AF65-F5344CB8AC3E}">
        <p14:creationId xmlns:p14="http://schemas.microsoft.com/office/powerpoint/2010/main" val="224005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B91F-0D3F-C3A7-65D3-7CEE59B5D7E8}"/>
              </a:ext>
            </a:extLst>
          </p:cNvPr>
          <p:cNvSpPr>
            <a:spLocks noGrp="1"/>
          </p:cNvSpPr>
          <p:nvPr>
            <p:ph type="title"/>
          </p:nvPr>
        </p:nvSpPr>
        <p:spPr>
          <a:xfrm>
            <a:off x="454246" y="0"/>
            <a:ext cx="7319555" cy="172773"/>
          </a:xfrm>
        </p:spPr>
        <p:txBody>
          <a:bodyPr/>
          <a:lstStyle/>
          <a:p>
            <a:pPr algn="l"/>
            <a:r>
              <a:rPr lang="en-US" b="1" dirty="0">
                <a:latin typeface="Play" panose="020B0604020202020204" charset="0"/>
              </a:rPr>
              <a:t>Hall requirement </a:t>
            </a:r>
            <a:r>
              <a:rPr lang="en-US" b="1" dirty="0"/>
              <a:t>:</a:t>
            </a:r>
            <a:endParaRPr lang="en-IN" b="1" dirty="0"/>
          </a:p>
        </p:txBody>
      </p:sp>
      <p:grpSp>
        <p:nvGrpSpPr>
          <p:cNvPr id="3" name="Google Shape;3428;p73">
            <a:extLst>
              <a:ext uri="{FF2B5EF4-FFF2-40B4-BE49-F238E27FC236}">
                <a16:creationId xmlns:a16="http://schemas.microsoft.com/office/drawing/2014/main" id="{9B43E16C-347D-23EA-1164-9457FA04E481}"/>
              </a:ext>
            </a:extLst>
          </p:cNvPr>
          <p:cNvGrpSpPr/>
          <p:nvPr/>
        </p:nvGrpSpPr>
        <p:grpSpPr>
          <a:xfrm>
            <a:off x="718859" y="609506"/>
            <a:ext cx="8036952" cy="3970318"/>
            <a:chOff x="792551" y="1200899"/>
            <a:chExt cx="7319555" cy="3687958"/>
          </a:xfrm>
        </p:grpSpPr>
        <p:sp>
          <p:nvSpPr>
            <p:cNvPr id="4" name="Google Shape;3429;p73">
              <a:extLst>
                <a:ext uri="{FF2B5EF4-FFF2-40B4-BE49-F238E27FC236}">
                  <a16:creationId xmlns:a16="http://schemas.microsoft.com/office/drawing/2014/main" id="{00C7FC7E-7694-6AF1-4B36-083A1D8BD762}"/>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32;p73">
              <a:extLst>
                <a:ext uri="{FF2B5EF4-FFF2-40B4-BE49-F238E27FC236}">
                  <a16:creationId xmlns:a16="http://schemas.microsoft.com/office/drawing/2014/main" id="{8CCD1DB8-8110-6C34-37C2-0118A56E81C9}"/>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7BA0F22-71BD-3CB3-040E-497544F0E729}"/>
              </a:ext>
            </a:extLst>
          </p:cNvPr>
          <p:cNvSpPr txBox="1"/>
          <p:nvPr/>
        </p:nvSpPr>
        <p:spPr>
          <a:xfrm>
            <a:off x="1078302" y="785003"/>
            <a:ext cx="6548849" cy="3785652"/>
          </a:xfrm>
          <a:prstGeom prst="rect">
            <a:avLst/>
          </a:prstGeom>
          <a:noFill/>
        </p:spPr>
        <p:txBody>
          <a:bodyPr wrap="square" rtlCol="0">
            <a:spAutoFit/>
          </a:bodyPr>
          <a:lstStyle/>
          <a:p>
            <a:r>
              <a:rPr lang="en-US" sz="1600" b="0" i="0" u="none" strike="noStrike" dirty="0">
                <a:effectLst/>
                <a:latin typeface="Play" panose="020B0604020202020204" charset="0"/>
                <a:hlinkClick r:id="rId2" action="ppaction://hlinkfile">
                  <a:extLst>
                    <a:ext uri="{A12FA001-AC4F-418D-AE19-62706E023703}">
                      <ahyp:hlinkClr xmlns:ahyp="http://schemas.microsoft.com/office/drawing/2018/hyperlinkcolor" val="tx"/>
                    </a:ext>
                  </a:extLst>
                </a:hlinkClick>
              </a:rPr>
              <a:t>#include</a:t>
            </a:r>
            <a:r>
              <a:rPr lang="en-US" sz="1600" b="0" i="0" dirty="0">
                <a:effectLst/>
                <a:latin typeface="Play" panose="020B0604020202020204" charset="0"/>
              </a:rPr>
              <a:t> &lt;</a:t>
            </a:r>
            <a:r>
              <a:rPr lang="en-US" sz="1600" b="0" i="0" dirty="0" err="1">
                <a:effectLst/>
                <a:latin typeface="Play" panose="020B0604020202020204" charset="0"/>
              </a:rPr>
              <a:t>stdio.h</a:t>
            </a:r>
            <a:r>
              <a:rPr lang="en-US" sz="1600" b="0" i="0" dirty="0">
                <a:effectLst/>
                <a:latin typeface="Play" panose="020B0604020202020204" charset="0"/>
              </a:rPr>
              <a:t>&gt;</a:t>
            </a:r>
          </a:p>
          <a:p>
            <a:r>
              <a:rPr lang="en-US" sz="1600" b="0" i="0" dirty="0">
                <a:effectLst/>
                <a:latin typeface="Play" panose="020B0604020202020204" charset="0"/>
              </a:rPr>
              <a:t>int main() </a:t>
            </a:r>
          </a:p>
          <a:p>
            <a:r>
              <a:rPr lang="en-US" sz="1600" b="0" i="0" dirty="0">
                <a:effectLst/>
                <a:latin typeface="Play" panose="020B0604020202020204" charset="0"/>
              </a:rPr>
              <a:t>{ </a:t>
            </a:r>
          </a:p>
          <a:p>
            <a:r>
              <a:rPr lang="en-US" sz="1600" b="0" i="0" dirty="0">
                <a:effectLst/>
                <a:latin typeface="Play" panose="020B0604020202020204" charset="0"/>
              </a:rPr>
              <a:t>int r, c, </a:t>
            </a:r>
            <a:r>
              <a:rPr lang="en-US" sz="1600" b="0" i="0" dirty="0" err="1">
                <a:effectLst/>
                <a:latin typeface="Play" panose="020B0604020202020204" charset="0"/>
              </a:rPr>
              <a:t>total_students</a:t>
            </a:r>
            <a:r>
              <a:rPr lang="en-US" sz="1600" b="0" i="0" dirty="0">
                <a:effectLst/>
                <a:latin typeface="Play" panose="020B0604020202020204" charset="0"/>
              </a:rPr>
              <a:t>, </a:t>
            </a:r>
            <a:r>
              <a:rPr lang="en-US" sz="1600" b="0" i="0" dirty="0" err="1">
                <a:effectLst/>
                <a:latin typeface="Play" panose="020B0604020202020204" charset="0"/>
              </a:rPr>
              <a:t>students_per_class</a:t>
            </a:r>
            <a:r>
              <a:rPr lang="en-US" sz="1600" b="0" i="0" dirty="0">
                <a:effectLst/>
                <a:latin typeface="Play" panose="020B0604020202020204" charset="0"/>
              </a:rPr>
              <a:t>, class; </a:t>
            </a:r>
          </a:p>
          <a:p>
            <a:r>
              <a:rPr lang="en-US" sz="1600" b="0" i="0" dirty="0" err="1">
                <a:effectLst/>
                <a:latin typeface="Play" panose="020B0604020202020204" charset="0"/>
              </a:rPr>
              <a:t>printf</a:t>
            </a:r>
            <a:r>
              <a:rPr lang="en-US" sz="1600" b="0" i="0" dirty="0">
                <a:effectLst/>
                <a:latin typeface="Play" panose="020B0604020202020204" charset="0"/>
              </a:rPr>
              <a:t>("Enter the number of rows: "); </a:t>
            </a:r>
          </a:p>
          <a:p>
            <a:r>
              <a:rPr lang="en-US" sz="1600" b="0" i="0" dirty="0" err="1">
                <a:effectLst/>
                <a:latin typeface="Play" panose="020B0604020202020204" charset="0"/>
              </a:rPr>
              <a:t>scanf</a:t>
            </a:r>
            <a:r>
              <a:rPr lang="en-US" sz="1600" b="0" i="0" dirty="0">
                <a:effectLst/>
                <a:latin typeface="Play" panose="020B0604020202020204" charset="0"/>
              </a:rPr>
              <a:t>("%d", &amp;r); </a:t>
            </a:r>
          </a:p>
          <a:p>
            <a:r>
              <a:rPr lang="en-US" sz="1600" b="0" i="0" dirty="0" err="1">
                <a:effectLst/>
                <a:latin typeface="Play" panose="020B0604020202020204" charset="0"/>
              </a:rPr>
              <a:t>printf</a:t>
            </a:r>
            <a:r>
              <a:rPr lang="en-US" sz="1600" b="0" i="0" dirty="0">
                <a:effectLst/>
                <a:latin typeface="Play" panose="020B0604020202020204" charset="0"/>
              </a:rPr>
              <a:t>("Enter the number of columns: "); </a:t>
            </a:r>
          </a:p>
          <a:p>
            <a:r>
              <a:rPr lang="en-US" sz="1600" b="0" i="0" dirty="0" err="1">
                <a:effectLst/>
                <a:latin typeface="Play" panose="020B0604020202020204" charset="0"/>
              </a:rPr>
              <a:t>scanf</a:t>
            </a:r>
            <a:r>
              <a:rPr lang="en-US" sz="1600" b="0" i="0" dirty="0">
                <a:effectLst/>
                <a:latin typeface="Play" panose="020B0604020202020204" charset="0"/>
              </a:rPr>
              <a:t>("%d", &amp;c); </a:t>
            </a:r>
          </a:p>
          <a:p>
            <a:r>
              <a:rPr lang="en-US" sz="1600" b="0" i="0" dirty="0" err="1">
                <a:effectLst/>
                <a:latin typeface="Play" panose="020B0604020202020204" charset="0"/>
              </a:rPr>
              <a:t>printf</a:t>
            </a:r>
            <a:r>
              <a:rPr lang="en-US" sz="1600" b="0" i="0" dirty="0">
                <a:effectLst/>
                <a:latin typeface="Play" panose="020B0604020202020204" charset="0"/>
              </a:rPr>
              <a:t>("Enter the total number of students: "); </a:t>
            </a:r>
          </a:p>
          <a:p>
            <a:r>
              <a:rPr lang="en-US" sz="1600" b="0" i="0" dirty="0" err="1">
                <a:effectLst/>
                <a:latin typeface="Play" panose="020B0604020202020204" charset="0"/>
              </a:rPr>
              <a:t>scanf</a:t>
            </a:r>
            <a:r>
              <a:rPr lang="en-US" sz="1600" b="0" i="0" dirty="0">
                <a:effectLst/>
                <a:latin typeface="Play" panose="020B0604020202020204" charset="0"/>
              </a:rPr>
              <a:t>("%d", &amp;</a:t>
            </a:r>
            <a:r>
              <a:rPr lang="en-US" sz="1600" b="0" i="0" dirty="0" err="1">
                <a:effectLst/>
                <a:latin typeface="Play" panose="020B0604020202020204" charset="0"/>
              </a:rPr>
              <a:t>total_students</a:t>
            </a:r>
            <a:r>
              <a:rPr lang="en-US" sz="1600" b="0" i="0" dirty="0">
                <a:effectLst/>
                <a:latin typeface="Play" panose="020B0604020202020204" charset="0"/>
              </a:rPr>
              <a:t>); </a:t>
            </a:r>
          </a:p>
          <a:p>
            <a:r>
              <a:rPr lang="en-US" sz="1600" b="0" i="0" dirty="0" err="1">
                <a:effectLst/>
                <a:latin typeface="Play" panose="020B0604020202020204" charset="0"/>
              </a:rPr>
              <a:t>students_per_class</a:t>
            </a:r>
            <a:r>
              <a:rPr lang="en-US" sz="1600" b="0" i="0" dirty="0">
                <a:effectLst/>
                <a:latin typeface="Play" panose="020B0604020202020204" charset="0"/>
              </a:rPr>
              <a:t>= r * c ; </a:t>
            </a:r>
          </a:p>
          <a:p>
            <a:r>
              <a:rPr lang="en-US" sz="1600" b="0" i="0" dirty="0">
                <a:effectLst/>
                <a:latin typeface="Play" panose="020B0604020202020204" charset="0"/>
              </a:rPr>
              <a:t>class =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a:t>
            </a:r>
          </a:p>
          <a:p>
            <a:r>
              <a:rPr lang="en-US" sz="1600" b="0" i="0" dirty="0">
                <a:effectLst/>
                <a:latin typeface="Play" panose="020B0604020202020204" charset="0"/>
              </a:rPr>
              <a:t>if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0) { </a:t>
            </a:r>
          </a:p>
          <a:p>
            <a:r>
              <a:rPr lang="en-US" sz="1600" b="0" i="0" dirty="0">
                <a:effectLst/>
                <a:latin typeface="Play" panose="020B0604020202020204" charset="0"/>
              </a:rPr>
              <a:t>class++; </a:t>
            </a:r>
          </a:p>
          <a:p>
            <a:r>
              <a:rPr lang="en-US" sz="1600" b="0" i="0" dirty="0">
                <a:effectLst/>
                <a:latin typeface="Play" panose="020B0604020202020204" charset="0"/>
              </a:rPr>
              <a:t>}</a:t>
            </a:r>
            <a:endParaRPr lang="en-IN" sz="1600" dirty="0">
              <a:latin typeface="Play" panose="020B0604020202020204" charset="0"/>
            </a:endParaRPr>
          </a:p>
        </p:txBody>
      </p:sp>
    </p:spTree>
    <p:extLst>
      <p:ext uri="{BB962C8B-B14F-4D97-AF65-F5344CB8AC3E}">
        <p14:creationId xmlns:p14="http://schemas.microsoft.com/office/powerpoint/2010/main" val="90958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E728A3-7428-4A8C-37DF-5FE8F9035203}"/>
              </a:ext>
            </a:extLst>
          </p:cNvPr>
          <p:cNvSpPr txBox="1"/>
          <p:nvPr/>
        </p:nvSpPr>
        <p:spPr>
          <a:xfrm>
            <a:off x="985520" y="155274"/>
            <a:ext cx="6433197" cy="4278094"/>
          </a:xfrm>
          <a:prstGeom prst="rect">
            <a:avLst/>
          </a:prstGeom>
          <a:noFill/>
        </p:spPr>
        <p:txBody>
          <a:bodyPr wrap="square">
            <a:spAutoFit/>
          </a:bodyPr>
          <a:lstStyle/>
          <a:p>
            <a:endParaRPr lang="en-US" sz="1600" b="0" i="0" dirty="0">
              <a:effectLst/>
              <a:latin typeface="Play" panose="020B0604020202020204" charset="0"/>
            </a:endParaRPr>
          </a:p>
          <a:p>
            <a:r>
              <a:rPr lang="en-US" sz="1600" b="0" i="0" dirty="0">
                <a:effectLst/>
                <a:latin typeface="Play" panose="020B0604020202020204" charset="0"/>
              </a:rPr>
              <a:t>int </a:t>
            </a:r>
            <a:r>
              <a:rPr lang="en-US" sz="1600" b="0" i="0" dirty="0" err="1">
                <a:effectLst/>
                <a:latin typeface="Play" panose="020B0604020202020204" charset="0"/>
              </a:rPr>
              <a:t>student_in_final_class</a:t>
            </a:r>
            <a:r>
              <a:rPr lang="en-US" sz="1600" b="0" i="0" dirty="0">
                <a:effectLst/>
                <a:latin typeface="Play" panose="020B0604020202020204" charset="0"/>
              </a:rPr>
              <a:t> =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(class - 1)); </a:t>
            </a:r>
          </a:p>
          <a:p>
            <a:r>
              <a:rPr lang="en-US" sz="1600" b="0" i="0" dirty="0">
                <a:effectLst/>
                <a:latin typeface="Play" panose="020B0604020202020204" charset="0"/>
              </a:rPr>
              <a:t>if (</a:t>
            </a:r>
            <a:r>
              <a:rPr lang="en-US" sz="1600" b="0" i="0" dirty="0" err="1">
                <a:effectLst/>
                <a:latin typeface="Play" panose="020B0604020202020204" charset="0"/>
              </a:rPr>
              <a:t>student_in_final_class</a:t>
            </a:r>
            <a:r>
              <a:rPr lang="en-US" sz="1600" b="0" i="0" dirty="0">
                <a:effectLst/>
                <a:latin typeface="Play" panose="020B0604020202020204" charset="0"/>
              </a:rPr>
              <a:t> &gt; </a:t>
            </a:r>
            <a:r>
              <a:rPr lang="en-US" sz="1600" b="0" i="0" dirty="0" err="1">
                <a:effectLst/>
                <a:latin typeface="Play" panose="020B0604020202020204" charset="0"/>
              </a:rPr>
              <a:t>students_per_class</a:t>
            </a:r>
            <a:r>
              <a:rPr lang="en-US" sz="1600" b="0" i="0" dirty="0">
                <a:effectLst/>
                <a:latin typeface="Play" panose="020B0604020202020204" charset="0"/>
              </a:rPr>
              <a:t>) </a:t>
            </a:r>
            <a:endParaRPr lang="en-US" sz="1600" dirty="0">
              <a:latin typeface="Play" panose="020B0604020202020204" charset="0"/>
            </a:endParaRPr>
          </a:p>
          <a:p>
            <a:endParaRPr lang="en-US" sz="1600" dirty="0">
              <a:latin typeface="Play" panose="020B0604020202020204" charset="0"/>
            </a:endParaRPr>
          </a:p>
          <a:p>
            <a:r>
              <a:rPr lang="en-US" sz="1600" b="0" i="0" dirty="0">
                <a:effectLst/>
                <a:latin typeface="Play" panose="020B0604020202020204" charset="0"/>
              </a:rPr>
              <a:t>{ </a:t>
            </a:r>
          </a:p>
          <a:p>
            <a:r>
              <a:rPr lang="en-US" sz="1600" b="0" i="0" dirty="0" err="1">
                <a:effectLst/>
                <a:latin typeface="Play" panose="020B0604020202020204" charset="0"/>
              </a:rPr>
              <a:t>student_in_final_class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a:t>
            </a:r>
          </a:p>
          <a:p>
            <a:r>
              <a:rPr lang="en-US" sz="1600" b="0" i="0" dirty="0">
                <a:effectLst/>
                <a:latin typeface="Play" panose="020B0604020202020204" charset="0"/>
              </a:rPr>
              <a:t>} </a:t>
            </a:r>
          </a:p>
          <a:p>
            <a:r>
              <a:rPr lang="en-US" sz="1600" b="0" i="0" dirty="0">
                <a:effectLst/>
                <a:latin typeface="Play" panose="020B0604020202020204" charset="0"/>
              </a:rPr>
              <a:t>int </a:t>
            </a:r>
            <a:r>
              <a:rPr lang="en-US" sz="1600" b="0" i="0" dirty="0" err="1">
                <a:effectLst/>
                <a:latin typeface="Play" panose="020B0604020202020204" charset="0"/>
              </a:rPr>
              <a:t>i</a:t>
            </a:r>
            <a:r>
              <a:rPr lang="en-US" sz="1600" b="0" i="0" dirty="0">
                <a:effectLst/>
                <a:latin typeface="Play" panose="020B0604020202020204" charset="0"/>
              </a:rPr>
              <a:t>, </a:t>
            </a:r>
            <a:r>
              <a:rPr lang="en-US" sz="1600" b="0" i="0" dirty="0" err="1">
                <a:effectLst/>
                <a:latin typeface="Play" panose="020B0604020202020204" charset="0"/>
              </a:rPr>
              <a:t>no_of_student_per_class</a:t>
            </a:r>
            <a:r>
              <a:rPr lang="en-US" sz="1600" b="0" i="0" dirty="0">
                <a:effectLst/>
                <a:latin typeface="Play" panose="020B0604020202020204" charset="0"/>
              </a:rPr>
              <a:t>; </a:t>
            </a:r>
          </a:p>
          <a:p>
            <a:r>
              <a:rPr lang="en-US" sz="1600" b="0" i="0" dirty="0">
                <a:effectLst/>
                <a:latin typeface="Play" panose="020B0604020202020204" charset="0"/>
              </a:rPr>
              <a:t>for (</a:t>
            </a:r>
            <a:r>
              <a:rPr lang="en-US" sz="1600" b="0" i="0" dirty="0" err="1">
                <a:effectLst/>
                <a:latin typeface="Play" panose="020B0604020202020204" charset="0"/>
              </a:rPr>
              <a:t>i</a:t>
            </a:r>
            <a:r>
              <a:rPr lang="en-US" sz="1600" b="0" i="0" dirty="0">
                <a:effectLst/>
                <a:latin typeface="Play" panose="020B0604020202020204" charset="0"/>
              </a:rPr>
              <a:t> = 1; </a:t>
            </a:r>
            <a:r>
              <a:rPr lang="en-US" sz="1600" b="0" i="0" dirty="0" err="1">
                <a:effectLst/>
                <a:latin typeface="Play" panose="020B0604020202020204" charset="0"/>
              </a:rPr>
              <a:t>i</a:t>
            </a:r>
            <a:r>
              <a:rPr lang="en-US" sz="1600" b="0" i="0" dirty="0">
                <a:effectLst/>
                <a:latin typeface="Play" panose="020B0604020202020204" charset="0"/>
              </a:rPr>
              <a:t> &lt;= class; </a:t>
            </a:r>
            <a:r>
              <a:rPr lang="en-US" sz="1600" b="0" i="0" dirty="0" err="1">
                <a:effectLst/>
                <a:latin typeface="Play" panose="020B0604020202020204" charset="0"/>
              </a:rPr>
              <a:t>i</a:t>
            </a:r>
            <a:r>
              <a:rPr lang="en-US" sz="1600" b="0" i="0" dirty="0">
                <a:effectLst/>
                <a:latin typeface="Play" panose="020B0604020202020204" charset="0"/>
              </a:rPr>
              <a:t>++) { </a:t>
            </a:r>
          </a:p>
          <a:p>
            <a:r>
              <a:rPr lang="en-US" sz="1600" b="0" i="0" dirty="0">
                <a:effectLst/>
                <a:latin typeface="Play" panose="020B0604020202020204" charset="0"/>
              </a:rPr>
              <a:t>if (</a:t>
            </a:r>
            <a:r>
              <a:rPr lang="en-US" sz="1600" b="0" i="0" dirty="0" err="1">
                <a:effectLst/>
                <a:latin typeface="Play" panose="020B0604020202020204" charset="0"/>
              </a:rPr>
              <a:t>i</a:t>
            </a:r>
            <a:r>
              <a:rPr lang="en-US" sz="1600" b="0" i="0" dirty="0">
                <a:effectLst/>
                <a:latin typeface="Play" panose="020B0604020202020204" charset="0"/>
              </a:rPr>
              <a:t> == class) { </a:t>
            </a:r>
          </a:p>
          <a:p>
            <a:r>
              <a:rPr lang="en-US" sz="1600" b="0" i="0" dirty="0" err="1">
                <a:effectLst/>
                <a:latin typeface="Play" panose="020B0604020202020204" charset="0"/>
              </a:rPr>
              <a:t>no_of_student_per_class</a:t>
            </a:r>
            <a:r>
              <a:rPr lang="en-US" sz="1600" b="0" i="0" dirty="0">
                <a:effectLst/>
                <a:latin typeface="Play" panose="020B0604020202020204" charset="0"/>
              </a:rPr>
              <a:t> = </a:t>
            </a:r>
            <a:r>
              <a:rPr lang="en-US" sz="1600" b="0" i="0" dirty="0" err="1">
                <a:effectLst/>
                <a:latin typeface="Play" panose="020B0604020202020204" charset="0"/>
              </a:rPr>
              <a:t>student_in_final_class</a:t>
            </a:r>
            <a:r>
              <a:rPr lang="en-US" sz="1600" b="0" i="0" dirty="0">
                <a:effectLst/>
                <a:latin typeface="Play" panose="020B0604020202020204" charset="0"/>
              </a:rPr>
              <a:t>; } </a:t>
            </a:r>
          </a:p>
          <a:p>
            <a:r>
              <a:rPr lang="en-US" sz="1600" b="0" i="0" dirty="0">
                <a:effectLst/>
                <a:latin typeface="Play" panose="020B0604020202020204" charset="0"/>
              </a:rPr>
              <a:t>else { </a:t>
            </a:r>
          </a:p>
          <a:p>
            <a:r>
              <a:rPr lang="en-US" sz="1600" b="0" i="0" dirty="0" err="1">
                <a:effectLst/>
                <a:latin typeface="Play" panose="020B0604020202020204" charset="0"/>
              </a:rPr>
              <a:t>no_of_student_per_class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a:t>
            </a:r>
          </a:p>
          <a:p>
            <a:r>
              <a:rPr lang="en-US" sz="1600" b="0" i="0" dirty="0" err="1">
                <a:effectLst/>
                <a:latin typeface="Play" panose="020B0604020202020204" charset="0"/>
              </a:rPr>
              <a:t>printf</a:t>
            </a:r>
            <a:r>
              <a:rPr lang="en-US" sz="1600" b="0" i="0" dirty="0">
                <a:effectLst/>
                <a:latin typeface="Play" panose="020B0604020202020204" charset="0"/>
              </a:rPr>
              <a:t>("Class %d: %d students\n", </a:t>
            </a:r>
            <a:r>
              <a:rPr lang="en-US" sz="1600" b="0" i="0" dirty="0" err="1">
                <a:effectLst/>
                <a:latin typeface="Play" panose="020B0604020202020204" charset="0"/>
              </a:rPr>
              <a:t>i</a:t>
            </a:r>
            <a:r>
              <a:rPr lang="en-US" sz="1600" b="0" i="0" dirty="0">
                <a:effectLst/>
                <a:latin typeface="Play" panose="020B0604020202020204" charset="0"/>
              </a:rPr>
              <a:t>, </a:t>
            </a:r>
            <a:r>
              <a:rPr lang="en-US" sz="1600" b="0" i="0" dirty="0" err="1">
                <a:effectLst/>
                <a:latin typeface="Play" panose="020B0604020202020204" charset="0"/>
              </a:rPr>
              <a:t>no_of_student_per_class</a:t>
            </a:r>
            <a:r>
              <a:rPr lang="en-US" sz="1600" b="0" i="0" dirty="0">
                <a:effectLst/>
                <a:latin typeface="Play" panose="020B0604020202020204" charset="0"/>
              </a:rPr>
              <a:t>); } </a:t>
            </a:r>
          </a:p>
          <a:p>
            <a:r>
              <a:rPr lang="en-US" sz="1600" b="0" i="0" dirty="0">
                <a:effectLst/>
                <a:latin typeface="Play" panose="020B0604020202020204" charset="0"/>
              </a:rPr>
              <a:t>return 0; </a:t>
            </a:r>
          </a:p>
          <a:p>
            <a:r>
              <a:rPr lang="en-US" sz="1600" b="0" i="0" dirty="0">
                <a:effectLst/>
                <a:latin typeface="Play" panose="020B0604020202020204" charset="0"/>
              </a:rPr>
              <a:t>}</a:t>
            </a:r>
            <a:endParaRPr lang="en-IN" sz="1600" dirty="0">
              <a:latin typeface="Play" panose="020B0604020202020204" charset="0"/>
            </a:endParaRPr>
          </a:p>
        </p:txBody>
      </p:sp>
      <p:grpSp>
        <p:nvGrpSpPr>
          <p:cNvPr id="11" name="Google Shape;3428;p73">
            <a:extLst>
              <a:ext uri="{FF2B5EF4-FFF2-40B4-BE49-F238E27FC236}">
                <a16:creationId xmlns:a16="http://schemas.microsoft.com/office/drawing/2014/main" id="{0B30B631-D335-CBED-130A-B3CFA5C16474}"/>
              </a:ext>
            </a:extLst>
          </p:cNvPr>
          <p:cNvGrpSpPr/>
          <p:nvPr/>
        </p:nvGrpSpPr>
        <p:grpSpPr>
          <a:xfrm>
            <a:off x="388189" y="69011"/>
            <a:ext cx="8488392" cy="4525849"/>
            <a:chOff x="792550" y="1200899"/>
            <a:chExt cx="7319556" cy="3687958"/>
          </a:xfrm>
        </p:grpSpPr>
        <p:sp>
          <p:nvSpPr>
            <p:cNvPr id="12" name="Google Shape;3429;p73">
              <a:extLst>
                <a:ext uri="{FF2B5EF4-FFF2-40B4-BE49-F238E27FC236}">
                  <a16:creationId xmlns:a16="http://schemas.microsoft.com/office/drawing/2014/main" id="{81B352D7-7C02-035A-4257-21C5C6A8C81E}"/>
                </a:ext>
              </a:extLst>
            </p:cNvPr>
            <p:cNvSpPr/>
            <p:nvPr/>
          </p:nvSpPr>
          <p:spPr>
            <a:xfrm flipH="1">
              <a:off x="792550" y="1200899"/>
              <a:ext cx="7319555"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432;p73">
              <a:extLst>
                <a:ext uri="{FF2B5EF4-FFF2-40B4-BE49-F238E27FC236}">
                  <a16:creationId xmlns:a16="http://schemas.microsoft.com/office/drawing/2014/main" id="{0D06C492-7D77-9440-211D-AFCD81AFE4E3}"/>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5251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FB4C-0C11-FE88-FAC3-187A8DCC64FB}"/>
              </a:ext>
            </a:extLst>
          </p:cNvPr>
          <p:cNvSpPr>
            <a:spLocks noGrp="1"/>
          </p:cNvSpPr>
          <p:nvPr>
            <p:ph type="title"/>
          </p:nvPr>
        </p:nvSpPr>
        <p:spPr>
          <a:xfrm>
            <a:off x="256049" y="106234"/>
            <a:ext cx="7717500" cy="478200"/>
          </a:xfrm>
        </p:spPr>
        <p:txBody>
          <a:bodyPr/>
          <a:lstStyle/>
          <a:p>
            <a:pPr algn="l"/>
            <a:r>
              <a:rPr lang="en-US" b="1" dirty="0">
                <a:latin typeface="Play" panose="020B0604020202020204" charset="0"/>
              </a:rPr>
              <a:t>Output :</a:t>
            </a:r>
            <a:endParaRPr lang="en-IN" b="1" dirty="0">
              <a:latin typeface="Play" panose="020B0604020202020204" charset="0"/>
            </a:endParaRPr>
          </a:p>
        </p:txBody>
      </p:sp>
      <p:pic>
        <p:nvPicPr>
          <p:cNvPr id="5" name="Picture 4">
            <a:extLst>
              <a:ext uri="{FF2B5EF4-FFF2-40B4-BE49-F238E27FC236}">
                <a16:creationId xmlns:a16="http://schemas.microsoft.com/office/drawing/2014/main" id="{2A5275E2-C0A0-F0DD-6E9A-4764214EBD81}"/>
              </a:ext>
            </a:extLst>
          </p:cNvPr>
          <p:cNvPicPr>
            <a:picLocks noChangeAspect="1"/>
          </p:cNvPicPr>
          <p:nvPr/>
        </p:nvPicPr>
        <p:blipFill>
          <a:blip r:embed="rId2"/>
          <a:stretch>
            <a:fillRect/>
          </a:stretch>
        </p:blipFill>
        <p:spPr>
          <a:xfrm>
            <a:off x="913029" y="662079"/>
            <a:ext cx="7317942" cy="4045552"/>
          </a:xfrm>
          <a:prstGeom prst="rect">
            <a:avLst/>
          </a:prstGeom>
        </p:spPr>
      </p:pic>
    </p:spTree>
    <p:extLst>
      <p:ext uri="{BB962C8B-B14F-4D97-AF65-F5344CB8AC3E}">
        <p14:creationId xmlns:p14="http://schemas.microsoft.com/office/powerpoint/2010/main" val="147624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9668-F1E6-9113-371B-84F778BF89A0}"/>
              </a:ext>
            </a:extLst>
          </p:cNvPr>
          <p:cNvSpPr>
            <a:spLocks noGrp="1"/>
          </p:cNvSpPr>
          <p:nvPr>
            <p:ph type="title"/>
          </p:nvPr>
        </p:nvSpPr>
        <p:spPr>
          <a:xfrm>
            <a:off x="713225" y="565404"/>
            <a:ext cx="7717500" cy="478200"/>
          </a:xfrm>
        </p:spPr>
        <p:txBody>
          <a:bodyPr/>
          <a:lstStyle/>
          <a:p>
            <a:pPr algn="l"/>
            <a:r>
              <a:rPr lang="en-US" b="1" dirty="0">
                <a:latin typeface="Play" panose="020B0604020202020204" charset="0"/>
              </a:rPr>
              <a:t>Time complexity :</a:t>
            </a:r>
            <a:endParaRPr lang="en-IN" b="1" dirty="0">
              <a:latin typeface="Play" panose="020B0604020202020204" charset="0"/>
            </a:endParaRPr>
          </a:p>
        </p:txBody>
      </p:sp>
      <p:sp>
        <p:nvSpPr>
          <p:cNvPr id="3" name="TextBox 2">
            <a:extLst>
              <a:ext uri="{FF2B5EF4-FFF2-40B4-BE49-F238E27FC236}">
                <a16:creationId xmlns:a16="http://schemas.microsoft.com/office/drawing/2014/main" id="{E33B3713-F836-B5E7-D817-5D6F74DA2878}"/>
              </a:ext>
            </a:extLst>
          </p:cNvPr>
          <p:cNvSpPr txBox="1"/>
          <p:nvPr/>
        </p:nvSpPr>
        <p:spPr>
          <a:xfrm>
            <a:off x="713225" y="1318259"/>
            <a:ext cx="7475735" cy="258532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dirty="0">
                <a:latin typeface="Play" panose="020B0604020202020204" charset="0"/>
              </a:rPr>
              <a:t>The time complexity of this code is O(1) – constant time complexity.</a:t>
            </a:r>
          </a:p>
          <a:p>
            <a:pPr marL="285750" indent="-285750">
              <a:buClr>
                <a:schemeClr val="bg1"/>
              </a:buClr>
              <a:buFont typeface="Wingdings" panose="05000000000000000000" pitchFamily="2" charset="2"/>
              <a:buChar char="ü"/>
            </a:pPr>
            <a:endParaRPr lang="en-US" sz="1800" dirty="0">
              <a:latin typeface="Play" panose="020B0604020202020204" charset="0"/>
            </a:endParaRPr>
          </a:p>
          <a:p>
            <a:pPr marL="285750" indent="-285750">
              <a:buClr>
                <a:schemeClr val="bg1"/>
              </a:buClr>
              <a:buFont typeface="Wingdings" panose="05000000000000000000" pitchFamily="2" charset="2"/>
              <a:buChar char="ü"/>
            </a:pPr>
            <a:r>
              <a:rPr lang="en-US" sz="1800" dirty="0">
                <a:latin typeface="Play" panose="020B0604020202020204" charset="0"/>
              </a:rPr>
              <a:t>The reason is that the code performs a fixed number of operations, regardless of the input size. The input size only affects the number of times the code runs through the loop.</a:t>
            </a:r>
          </a:p>
          <a:p>
            <a:pPr marL="285750" indent="-285750">
              <a:buClr>
                <a:schemeClr val="bg1"/>
              </a:buClr>
              <a:buFont typeface="Wingdings" panose="05000000000000000000" pitchFamily="2" charset="2"/>
              <a:buChar char="ü"/>
            </a:pPr>
            <a:endParaRPr lang="en-US" sz="1800" dirty="0">
              <a:latin typeface="Play" panose="020B0604020202020204" charset="0"/>
            </a:endParaRPr>
          </a:p>
          <a:p>
            <a:pPr marL="285750" indent="-285750">
              <a:buClr>
                <a:schemeClr val="bg1"/>
              </a:buClr>
              <a:buFont typeface="Wingdings" panose="05000000000000000000" pitchFamily="2" charset="2"/>
              <a:buChar char="ü"/>
            </a:pPr>
            <a:r>
              <a:rPr lang="en-US" sz="1800" dirty="0">
                <a:latin typeface="Play" panose="020B0604020202020204" charset="0"/>
              </a:rPr>
              <a:t>The maximum no. of iterations is fixed as it depends on the division of the total number of students by the product of rows, columns, and 2, which is done only once.</a:t>
            </a:r>
            <a:endParaRPr lang="en-IN" sz="1800" dirty="0">
              <a:latin typeface="Play" panose="020B0604020202020204" charset="0"/>
            </a:endParaRPr>
          </a:p>
        </p:txBody>
      </p:sp>
    </p:spTree>
    <p:extLst>
      <p:ext uri="{BB962C8B-B14F-4D97-AF65-F5344CB8AC3E}">
        <p14:creationId xmlns:p14="http://schemas.microsoft.com/office/powerpoint/2010/main" val="345366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CA42-468F-AC2D-B014-009998B49747}"/>
              </a:ext>
            </a:extLst>
          </p:cNvPr>
          <p:cNvSpPr>
            <a:spLocks noGrp="1"/>
          </p:cNvSpPr>
          <p:nvPr>
            <p:ph type="title"/>
          </p:nvPr>
        </p:nvSpPr>
        <p:spPr>
          <a:xfrm>
            <a:off x="656099" y="39376"/>
            <a:ext cx="7717500" cy="478200"/>
          </a:xfrm>
        </p:spPr>
        <p:txBody>
          <a:bodyPr/>
          <a:lstStyle/>
          <a:p>
            <a:pPr algn="l"/>
            <a:r>
              <a:rPr lang="en-US" b="1" dirty="0">
                <a:solidFill>
                  <a:schemeClr val="tx1"/>
                </a:solidFill>
                <a:latin typeface="Play" panose="020B0604020202020204" charset="0"/>
              </a:rPr>
              <a:t>Seating arrangements :</a:t>
            </a:r>
            <a:endParaRPr lang="en-IN" b="1" dirty="0">
              <a:solidFill>
                <a:schemeClr val="tx1"/>
              </a:solidFill>
              <a:latin typeface="Play" panose="020B0604020202020204" charset="0"/>
            </a:endParaRPr>
          </a:p>
        </p:txBody>
      </p:sp>
      <p:grpSp>
        <p:nvGrpSpPr>
          <p:cNvPr id="3" name="Google Shape;3428;p73">
            <a:extLst>
              <a:ext uri="{FF2B5EF4-FFF2-40B4-BE49-F238E27FC236}">
                <a16:creationId xmlns:a16="http://schemas.microsoft.com/office/drawing/2014/main" id="{40833035-3801-F8CD-50B2-1AC6FA17CBBB}"/>
              </a:ext>
            </a:extLst>
          </p:cNvPr>
          <p:cNvGrpSpPr/>
          <p:nvPr/>
        </p:nvGrpSpPr>
        <p:grpSpPr>
          <a:xfrm>
            <a:off x="849842" y="644683"/>
            <a:ext cx="7598145" cy="4091220"/>
            <a:chOff x="792551" y="1200899"/>
            <a:chExt cx="7319555" cy="3687958"/>
          </a:xfrm>
        </p:grpSpPr>
        <p:sp>
          <p:nvSpPr>
            <p:cNvPr id="4" name="Google Shape;3429;p73">
              <a:extLst>
                <a:ext uri="{FF2B5EF4-FFF2-40B4-BE49-F238E27FC236}">
                  <a16:creationId xmlns:a16="http://schemas.microsoft.com/office/drawing/2014/main" id="{E8457F24-DA67-F42B-8E63-15ABEE892CAA}"/>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8293FDE0-ECFB-B427-3C1D-280ACFA2037C}"/>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TextBox 42">
            <a:extLst>
              <a:ext uri="{FF2B5EF4-FFF2-40B4-BE49-F238E27FC236}">
                <a16:creationId xmlns:a16="http://schemas.microsoft.com/office/drawing/2014/main" id="{3A334D8C-11A3-8C48-C027-9E3C89003FBA}"/>
              </a:ext>
            </a:extLst>
          </p:cNvPr>
          <p:cNvSpPr txBox="1"/>
          <p:nvPr/>
        </p:nvSpPr>
        <p:spPr>
          <a:xfrm>
            <a:off x="1062776" y="644681"/>
            <a:ext cx="7598145" cy="4498819"/>
          </a:xfrm>
          <a:prstGeom prst="rect">
            <a:avLst/>
          </a:prstGeom>
          <a:noFill/>
        </p:spPr>
        <p:txBody>
          <a:bodyPr wrap="square" rtlCol="0">
            <a:spAutoFit/>
          </a:bodyPr>
          <a:lstStyle/>
          <a:p>
            <a:r>
              <a:rPr lang="en-IN" sz="1300" b="0" dirty="0">
                <a:effectLst/>
                <a:latin typeface="Play" panose="020B0604020202020204" charset="0"/>
              </a:rPr>
              <a:t>  </a:t>
            </a:r>
            <a:r>
              <a:rPr lang="en-IN" sz="1400" b="0" dirty="0">
                <a:effectLst/>
                <a:latin typeface="Play" panose="020B0604020202020204" charset="0"/>
              </a:rPr>
              <a:t># Collecting Values</a:t>
            </a:r>
          </a:p>
          <a:p>
            <a:r>
              <a:rPr lang="en-IN" sz="1400" b="0" dirty="0">
                <a:effectLst/>
                <a:latin typeface="Play" panose="020B0604020202020204" charset="0"/>
              </a:rPr>
              <a:t>    </a:t>
            </a:r>
            <a:r>
              <a:rPr lang="en-IN" sz="1400" b="0" dirty="0" err="1">
                <a:effectLst/>
                <a:latin typeface="Play" panose="020B0604020202020204" charset="0"/>
              </a:rPr>
              <a:t>r_r</a:t>
            </a:r>
            <a:r>
              <a:rPr lang="en-IN" sz="1400" b="0" dirty="0">
                <a:effectLst/>
                <a:latin typeface="Play" panose="020B0604020202020204" charset="0"/>
              </a:rPr>
              <a:t>=int(input("")) </a:t>
            </a:r>
            <a:endParaRPr lang="en-IN" sz="1400" dirty="0">
              <a:latin typeface="Play" panose="020B0604020202020204" charset="0"/>
            </a:endParaRPr>
          </a:p>
          <a:p>
            <a:endParaRPr lang="en-IN" sz="1400" b="0" dirty="0">
              <a:effectLst/>
              <a:latin typeface="Play" panose="020B0604020202020204" charset="0"/>
            </a:endParaRPr>
          </a:p>
          <a:p>
            <a:r>
              <a:rPr lang="en-IN" sz="1400" b="0" dirty="0">
                <a:effectLst/>
                <a:latin typeface="Play" panose="020B0604020202020204" charset="0"/>
              </a:rPr>
              <a:t>    </a:t>
            </a:r>
            <a:r>
              <a:rPr lang="en-IN" sz="1400" b="0" dirty="0" err="1">
                <a:effectLst/>
                <a:latin typeface="Play" panose="020B0604020202020204" charset="0"/>
              </a:rPr>
              <a:t>r_c</a:t>
            </a:r>
            <a:r>
              <a:rPr lang="en-IN" sz="1400" b="0" dirty="0">
                <a:effectLst/>
                <a:latin typeface="Play" panose="020B0604020202020204" charset="0"/>
              </a:rPr>
              <a:t>=int(input("")) </a:t>
            </a:r>
          </a:p>
          <a:p>
            <a:r>
              <a:rPr lang="en-IN" sz="1400" b="0" dirty="0">
                <a:effectLst/>
                <a:latin typeface="Play" panose="020B0604020202020204" charset="0"/>
              </a:rPr>
              <a:t>    </a:t>
            </a:r>
            <a:r>
              <a:rPr lang="en-IN" sz="1400" b="0" dirty="0" err="1">
                <a:effectLst/>
                <a:latin typeface="Play" panose="020B0604020202020204" charset="0"/>
              </a:rPr>
              <a:t>cor</a:t>
            </a:r>
            <a:r>
              <a:rPr lang="en-IN" sz="1400" b="0" dirty="0">
                <a:effectLst/>
                <a:latin typeface="Play" panose="020B0604020202020204" charset="0"/>
              </a:rPr>
              <a:t>=list(map(</a:t>
            </a:r>
            <a:r>
              <a:rPr lang="en-IN" sz="1400" b="0" dirty="0" err="1">
                <a:effectLst/>
                <a:latin typeface="Play" panose="020B0604020202020204" charset="0"/>
              </a:rPr>
              <a:t>str,input</a:t>
            </a:r>
            <a:r>
              <a:rPr lang="en-IN" sz="1400" b="0" dirty="0">
                <a:effectLst/>
                <a:latin typeface="Play" panose="020B0604020202020204" charset="0"/>
              </a:rPr>
              <a:t>("").strip().split())) </a:t>
            </a:r>
          </a:p>
          <a:p>
            <a:r>
              <a:rPr lang="en-IN" sz="1400" b="0" dirty="0">
                <a:effectLst/>
                <a:latin typeface="Play" panose="020B0604020202020204" charset="0"/>
              </a:rPr>
              <a:t>    cc=list(map(</a:t>
            </a:r>
            <a:r>
              <a:rPr lang="en-IN" sz="1400" b="0" dirty="0" err="1">
                <a:effectLst/>
                <a:latin typeface="Play" panose="020B0604020202020204" charset="0"/>
              </a:rPr>
              <a:t>int,input</a:t>
            </a:r>
            <a:r>
              <a:rPr lang="en-IN" sz="1400" b="0" dirty="0">
                <a:effectLst/>
                <a:latin typeface="Play" panose="020B0604020202020204" charset="0"/>
              </a:rPr>
              <a:t>("").strip().split())) </a:t>
            </a:r>
          </a:p>
          <a:p>
            <a:r>
              <a:rPr lang="en-IN" sz="1400" b="0" dirty="0">
                <a:effectLst/>
                <a:latin typeface="Play" panose="020B0604020202020204" charset="0"/>
              </a:rPr>
              <a:t>    </a:t>
            </a:r>
            <a:r>
              <a:rPr lang="en-IN" sz="1400" b="0" dirty="0" err="1">
                <a:effectLst/>
                <a:latin typeface="Play" panose="020B0604020202020204" charset="0"/>
              </a:rPr>
              <a:t>reg_no</a:t>
            </a:r>
            <a:r>
              <a:rPr lang="en-IN" sz="1400" b="0" dirty="0">
                <a:effectLst/>
                <a:latin typeface="Play" panose="020B0604020202020204" charset="0"/>
              </a:rPr>
              <a:t>=list(map(</a:t>
            </a:r>
            <a:r>
              <a:rPr lang="en-IN" sz="1400" b="0" dirty="0" err="1">
                <a:effectLst/>
                <a:latin typeface="Play" panose="020B0604020202020204" charset="0"/>
              </a:rPr>
              <a:t>str,input</a:t>
            </a:r>
            <a:r>
              <a:rPr lang="en-IN" sz="1400" b="0" dirty="0">
                <a:effectLst/>
                <a:latin typeface="Play" panose="020B0604020202020204" charset="0"/>
              </a:rPr>
              <a:t>("").strip().split()))</a:t>
            </a:r>
          </a:p>
          <a:p>
            <a:r>
              <a:rPr lang="en-IN" sz="1400" b="0" dirty="0">
                <a:effectLst/>
                <a:latin typeface="Play" panose="020B0604020202020204" charset="0"/>
              </a:rPr>
              <a:t>    print()</a:t>
            </a:r>
          </a:p>
          <a:p>
            <a:r>
              <a:rPr lang="en-IN" sz="1400" b="0" dirty="0">
                <a:effectLst/>
                <a:latin typeface="Play" panose="020B0604020202020204" charset="0"/>
              </a:rPr>
              <a:t>    # Initialization of index and count of hall </a:t>
            </a:r>
          </a:p>
          <a:p>
            <a:r>
              <a:rPr lang="en-IN" sz="1400" b="0" dirty="0">
                <a:effectLst/>
                <a:latin typeface="Play" panose="020B0604020202020204" charset="0"/>
              </a:rPr>
              <a:t>    </a:t>
            </a:r>
            <a:r>
              <a:rPr lang="en-IN" sz="1400" b="0" dirty="0" err="1">
                <a:effectLst/>
                <a:latin typeface="Play" panose="020B0604020202020204" charset="0"/>
              </a:rPr>
              <a:t>reg_no_cc</a:t>
            </a:r>
            <a:r>
              <a:rPr lang="en-IN" sz="1400" b="0" dirty="0">
                <a:effectLst/>
                <a:latin typeface="Play" panose="020B0604020202020204" charset="0"/>
              </a:rPr>
              <a:t>=[];</a:t>
            </a:r>
          </a:p>
          <a:p>
            <a:r>
              <a:rPr lang="en-IN" sz="1400" b="0" dirty="0">
                <a:effectLst/>
                <a:latin typeface="Play" panose="020B0604020202020204" charset="0"/>
              </a:rPr>
              <a:t>    </a:t>
            </a:r>
            <a:r>
              <a:rPr lang="en-IN" sz="1400" b="0" dirty="0" err="1">
                <a:effectLst/>
                <a:latin typeface="Play" panose="020B0604020202020204" charset="0"/>
              </a:rPr>
              <a:t>reg_index</a:t>
            </a:r>
            <a:r>
              <a:rPr lang="en-IN" sz="1400" b="0" dirty="0">
                <a:effectLst/>
                <a:latin typeface="Play" panose="020B0604020202020204" charset="0"/>
              </a:rPr>
              <a:t>=0;</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range(0,len(cc)):</a:t>
            </a:r>
          </a:p>
          <a:p>
            <a:r>
              <a:rPr lang="en-IN" sz="1400" b="0" dirty="0">
                <a:effectLst/>
                <a:latin typeface="Play" panose="020B0604020202020204" charset="0"/>
              </a:rPr>
              <a:t>            </a:t>
            </a:r>
            <a:r>
              <a:rPr lang="en-IN" sz="1400" b="0" dirty="0" err="1">
                <a:effectLst/>
                <a:latin typeface="Play" panose="020B0604020202020204" charset="0"/>
              </a:rPr>
              <a:t>reg_no_cc.append</a:t>
            </a:r>
            <a:r>
              <a:rPr lang="en-IN" sz="1400" b="0" dirty="0">
                <a:effectLst/>
                <a:latin typeface="Play" panose="020B0604020202020204" charset="0"/>
              </a:rPr>
              <a:t>(</a:t>
            </a:r>
            <a:r>
              <a:rPr lang="en-IN" sz="1400" b="0" dirty="0" err="1">
                <a:effectLst/>
                <a:latin typeface="Play" panose="020B0604020202020204" charset="0"/>
              </a:rPr>
              <a:t>reg_no</a:t>
            </a:r>
            <a:r>
              <a:rPr lang="en-IN" sz="1400" b="0" dirty="0">
                <a:effectLst/>
                <a:latin typeface="Play" panose="020B0604020202020204" charset="0"/>
              </a:rPr>
              <a:t>[</a:t>
            </a:r>
            <a:r>
              <a:rPr lang="en-IN" sz="1400" b="0" dirty="0" err="1">
                <a:effectLst/>
                <a:latin typeface="Play" panose="020B0604020202020204" charset="0"/>
              </a:rPr>
              <a:t>i</a:t>
            </a:r>
            <a:r>
              <a:rPr lang="en-IN" sz="1400" b="0" dirty="0">
                <a:effectLst/>
                <a:latin typeface="Play" panose="020B0604020202020204" charset="0"/>
              </a:rPr>
              <a:t>].split("D"));</a:t>
            </a:r>
          </a:p>
          <a:p>
            <a:r>
              <a:rPr lang="en-IN" sz="1400" b="0" dirty="0">
                <a:effectLst/>
                <a:latin typeface="Play" panose="020B0604020202020204" charset="0"/>
              </a:rPr>
              <a:t>    index=0 </a:t>
            </a:r>
          </a:p>
          <a:p>
            <a:r>
              <a:rPr lang="en-IN" sz="1400" b="0" dirty="0">
                <a:effectLst/>
                <a:latin typeface="Play" panose="020B0604020202020204" charset="0"/>
              </a:rPr>
              <a:t>    c=0 </a:t>
            </a:r>
          </a:p>
          <a:p>
            <a:r>
              <a:rPr lang="en-IN" sz="1400" b="0" dirty="0">
                <a:effectLst/>
                <a:latin typeface="Play" panose="020B0604020202020204" charset="0"/>
              </a:rPr>
              <a:t>    while(True): </a:t>
            </a:r>
          </a:p>
          <a:p>
            <a:r>
              <a:rPr lang="en-IN" sz="1400" b="0" dirty="0">
                <a:effectLst/>
                <a:latin typeface="Play" panose="020B0604020202020204" charset="0"/>
              </a:rPr>
              <a:t>     # Create unfilled Hall </a:t>
            </a:r>
          </a:p>
          <a:p>
            <a:r>
              <a:rPr lang="en-IN" sz="1400" b="0" dirty="0">
                <a:effectLst/>
                <a:latin typeface="Play" panose="020B0604020202020204" charset="0"/>
              </a:rPr>
              <a:t>        a=[] </a:t>
            </a:r>
          </a:p>
          <a:p>
            <a:r>
              <a:rPr lang="en-IN" sz="1400" b="0" dirty="0">
                <a:effectLst/>
                <a:latin typeface="Play" panose="020B0604020202020204" charset="0"/>
              </a:rPr>
              <a:t>        b=[]</a:t>
            </a:r>
          </a:p>
          <a:p>
            <a:r>
              <a:rPr lang="en-IN" sz="1300" b="0" dirty="0">
                <a:effectLst/>
                <a:latin typeface="Play" panose="020B0604020202020204" charset="0"/>
              </a:rPr>
              <a:t>       </a:t>
            </a:r>
            <a:endParaRPr lang="en-IN" sz="1300" b="0" i="0" dirty="0">
              <a:effectLst/>
              <a:latin typeface="Play" panose="020B0604020202020204" charset="0"/>
            </a:endParaRPr>
          </a:p>
        </p:txBody>
      </p:sp>
    </p:spTree>
    <p:extLst>
      <p:ext uri="{BB962C8B-B14F-4D97-AF65-F5344CB8AC3E}">
        <p14:creationId xmlns:p14="http://schemas.microsoft.com/office/powerpoint/2010/main" val="88951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9CB293-DDF3-42B0-3A35-7503945B56D1}"/>
              </a:ext>
            </a:extLst>
          </p:cNvPr>
          <p:cNvSpPr txBox="1"/>
          <p:nvPr/>
        </p:nvSpPr>
        <p:spPr>
          <a:xfrm>
            <a:off x="868679" y="395349"/>
            <a:ext cx="7185661" cy="4401205"/>
          </a:xfrm>
          <a:prstGeom prst="rect">
            <a:avLst/>
          </a:prstGeom>
          <a:noFill/>
        </p:spPr>
        <p:txBody>
          <a:bodyPr wrap="square" rtlCol="0">
            <a:spAutoFit/>
          </a:bodyPr>
          <a:lstStyle/>
          <a:p>
            <a:r>
              <a:rPr lang="en-IN" sz="1400" b="0" dirty="0">
                <a:effectLst/>
                <a:latin typeface="Play" panose="020B0604020202020204" charset="0"/>
              </a:rPr>
              <a:t>for </a:t>
            </a:r>
            <a:r>
              <a:rPr lang="en-IN" sz="1400" b="0" dirty="0" err="1">
                <a:effectLst/>
                <a:latin typeface="Play" panose="020B0604020202020204" charset="0"/>
              </a:rPr>
              <a:t>i</a:t>
            </a:r>
            <a:r>
              <a:rPr lang="en-IN" sz="1400" b="0" dirty="0">
                <a:effectLst/>
                <a:latin typeface="Play" panose="020B0604020202020204" charset="0"/>
              </a:rPr>
              <a:t> in range(r_r+2): </a:t>
            </a:r>
          </a:p>
          <a:p>
            <a:r>
              <a:rPr lang="en-IN" sz="1400" b="0" dirty="0">
                <a:effectLst/>
                <a:latin typeface="Play" panose="020B0604020202020204" charset="0"/>
              </a:rPr>
              <a:t>            </a:t>
            </a:r>
            <a:r>
              <a:rPr lang="en-IN" sz="1400" b="0" dirty="0" err="1">
                <a:effectLst/>
                <a:latin typeface="Play" panose="020B0604020202020204" charset="0"/>
              </a:rPr>
              <a:t>a.append</a:t>
            </a:r>
            <a:r>
              <a:rPr lang="en-IN" sz="1400" b="0" dirty="0">
                <a:effectLst/>
                <a:latin typeface="Play" panose="020B0604020202020204" charset="0"/>
              </a:rPr>
              <a:t>(["X" for j in range(r_c+2)])</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range(r_r+2):</a:t>
            </a:r>
          </a:p>
          <a:p>
            <a:r>
              <a:rPr lang="en-IN" sz="1400" b="0" dirty="0">
                <a:effectLst/>
                <a:latin typeface="Play" panose="020B0604020202020204" charset="0"/>
              </a:rPr>
              <a:t>           </a:t>
            </a:r>
            <a:r>
              <a:rPr lang="en-IN" sz="1400" b="0" dirty="0" err="1">
                <a:effectLst/>
                <a:latin typeface="Play" panose="020B0604020202020204" charset="0"/>
              </a:rPr>
              <a:t>b.append</a:t>
            </a:r>
            <a:r>
              <a:rPr lang="en-IN" sz="1400" b="0" dirty="0">
                <a:effectLst/>
                <a:latin typeface="Play" panose="020B0604020202020204" charset="0"/>
              </a:rPr>
              <a:t>(["XXXXXXXXXXXXXX" for j in range(r_c+2)])</a:t>
            </a:r>
          </a:p>
          <a:p>
            <a:endParaRPr lang="en-IN" sz="1400" b="0" dirty="0">
              <a:effectLst/>
              <a:latin typeface="Play" panose="020B0604020202020204" charset="0"/>
            </a:endParaRPr>
          </a:p>
          <a:p>
            <a:r>
              <a:rPr lang="en-IN" sz="1400" b="0" dirty="0">
                <a:effectLst/>
                <a:latin typeface="Play" panose="020B0604020202020204" charset="0"/>
              </a:rPr>
              <a:t>        # Hall </a:t>
            </a:r>
            <a:r>
              <a:rPr lang="en-IN" sz="1400" b="0" dirty="0" err="1">
                <a:effectLst/>
                <a:latin typeface="Play" panose="020B0604020202020204" charset="0"/>
              </a:rPr>
              <a:t>arrangment</a:t>
            </a:r>
            <a:r>
              <a:rPr lang="en-IN" sz="1400" b="0" dirty="0">
                <a:effectLst/>
                <a:latin typeface="Play" panose="020B0604020202020204" charset="0"/>
              </a:rPr>
              <a:t> starts </a:t>
            </a:r>
          </a:p>
          <a:p>
            <a:r>
              <a:rPr lang="en-IN" sz="1400" b="0" dirty="0">
                <a:effectLst/>
                <a:latin typeface="Play" panose="020B0604020202020204" charset="0"/>
              </a:rPr>
              <a:t>        for j in range(1,r_c+1): </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range(1,r_r+1): </a:t>
            </a:r>
          </a:p>
          <a:p>
            <a:r>
              <a:rPr lang="en-IN" sz="1400" b="0" dirty="0">
                <a:effectLst/>
                <a:latin typeface="Play" panose="020B0604020202020204" charset="0"/>
              </a:rPr>
              <a:t>                if(sum(cc)==0):break #While all the students are settle down break the loop</a:t>
            </a:r>
          </a:p>
          <a:p>
            <a:r>
              <a:rPr lang="en-IN" sz="1400" b="0" dirty="0">
                <a:effectLst/>
                <a:latin typeface="Play" panose="020B0604020202020204" charset="0"/>
              </a:rPr>
              <a:t>                # Remove the filled courses </a:t>
            </a:r>
          </a:p>
          <a:p>
            <a:r>
              <a:rPr lang="en-IN" sz="1400" b="0" dirty="0">
                <a:effectLst/>
                <a:latin typeface="Play" panose="020B0604020202020204" charset="0"/>
              </a:rPr>
              <a:t>                while(True): </a:t>
            </a:r>
          </a:p>
          <a:p>
            <a:r>
              <a:rPr lang="en-IN" sz="1400" b="0" dirty="0">
                <a:effectLst/>
                <a:latin typeface="Play" panose="020B0604020202020204" charset="0"/>
              </a:rPr>
              <a:t>                    try: </a:t>
            </a:r>
          </a:p>
          <a:p>
            <a:r>
              <a:rPr lang="en-IN" sz="1400" b="0" dirty="0">
                <a:effectLst/>
                <a:latin typeface="Play" panose="020B0604020202020204" charset="0"/>
              </a:rPr>
              <a:t>                        index1=</a:t>
            </a:r>
            <a:r>
              <a:rPr lang="en-IN" sz="1400" b="0" dirty="0" err="1">
                <a:effectLst/>
                <a:latin typeface="Play" panose="020B0604020202020204" charset="0"/>
              </a:rPr>
              <a:t>cc.index</a:t>
            </a:r>
            <a:r>
              <a:rPr lang="en-IN" sz="1400" b="0" dirty="0">
                <a:effectLst/>
                <a:latin typeface="Play" panose="020B0604020202020204" charset="0"/>
              </a:rPr>
              <a:t>(0) </a:t>
            </a:r>
          </a:p>
          <a:p>
            <a:r>
              <a:rPr lang="en-IN" sz="1400" b="0" dirty="0">
                <a:effectLst/>
                <a:latin typeface="Play" panose="020B0604020202020204" charset="0"/>
              </a:rPr>
              <a:t>                    </a:t>
            </a:r>
          </a:p>
          <a:p>
            <a:r>
              <a:rPr lang="en-IN" sz="1400" b="0" dirty="0">
                <a:effectLst/>
                <a:latin typeface="Play" panose="020B0604020202020204" charset="0"/>
              </a:rPr>
              <a:t>                        </a:t>
            </a:r>
            <a:r>
              <a:rPr lang="en-IN" sz="1400" b="0" dirty="0" err="1">
                <a:effectLst/>
                <a:latin typeface="Play" panose="020B0604020202020204" charset="0"/>
              </a:rPr>
              <a:t>cc.remove</a:t>
            </a:r>
            <a:r>
              <a:rPr lang="en-IN" sz="1400" b="0" dirty="0">
                <a:effectLst/>
                <a:latin typeface="Play" panose="020B0604020202020204" charset="0"/>
              </a:rPr>
              <a:t>(cc[index1%len(cc)]) </a:t>
            </a:r>
          </a:p>
          <a:p>
            <a:r>
              <a:rPr lang="en-IN" sz="1400" b="0" dirty="0">
                <a:effectLst/>
                <a:latin typeface="Play" panose="020B0604020202020204" charset="0"/>
              </a:rPr>
              <a:t>                        </a:t>
            </a:r>
            <a:r>
              <a:rPr lang="en-IN" sz="1400" b="0" dirty="0" err="1">
                <a:effectLst/>
                <a:latin typeface="Play" panose="020B0604020202020204" charset="0"/>
              </a:rPr>
              <a:t>cor.remove</a:t>
            </a:r>
            <a:r>
              <a:rPr lang="en-IN" sz="1400" b="0" dirty="0">
                <a:effectLst/>
                <a:latin typeface="Play" panose="020B0604020202020204" charset="0"/>
              </a:rPr>
              <a:t>(</a:t>
            </a:r>
            <a:r>
              <a:rPr lang="en-IN" sz="1400" b="0" dirty="0" err="1">
                <a:effectLst/>
                <a:latin typeface="Play" panose="020B0604020202020204" charset="0"/>
              </a:rPr>
              <a:t>cor</a:t>
            </a:r>
            <a:r>
              <a:rPr lang="en-IN" sz="1400" b="0" dirty="0">
                <a:effectLst/>
                <a:latin typeface="Play" panose="020B0604020202020204" charset="0"/>
              </a:rPr>
              <a:t>[index1%len(</a:t>
            </a:r>
            <a:r>
              <a:rPr lang="en-IN" sz="1400" b="0" dirty="0" err="1">
                <a:effectLst/>
                <a:latin typeface="Play" panose="020B0604020202020204" charset="0"/>
              </a:rPr>
              <a:t>cor</a:t>
            </a:r>
            <a:r>
              <a:rPr lang="en-IN" sz="1400" b="0" dirty="0">
                <a:effectLst/>
                <a:latin typeface="Play" panose="020B0604020202020204" charset="0"/>
              </a:rPr>
              <a:t>)]) </a:t>
            </a:r>
          </a:p>
          <a:p>
            <a:r>
              <a:rPr lang="en-IN" sz="1400" b="0" dirty="0">
                <a:effectLst/>
                <a:latin typeface="Play" panose="020B0604020202020204" charset="0"/>
              </a:rPr>
              <a:t>                        </a:t>
            </a:r>
            <a:r>
              <a:rPr lang="en-IN" sz="1400" b="0" dirty="0" err="1">
                <a:effectLst/>
                <a:latin typeface="Play" panose="020B0604020202020204" charset="0"/>
              </a:rPr>
              <a:t>reg_no_cc.remove</a:t>
            </a:r>
            <a:r>
              <a:rPr lang="en-IN" sz="1400" b="0" dirty="0">
                <a:effectLst/>
                <a:latin typeface="Play" panose="020B0604020202020204" charset="0"/>
              </a:rPr>
              <a:t>(</a:t>
            </a:r>
            <a:r>
              <a:rPr lang="en-IN" sz="1400" b="0" dirty="0" err="1">
                <a:effectLst/>
                <a:latin typeface="Play" panose="020B0604020202020204" charset="0"/>
              </a:rPr>
              <a:t>reg_no_cc</a:t>
            </a:r>
            <a:r>
              <a:rPr lang="en-IN" sz="1400" b="0" dirty="0">
                <a:effectLst/>
                <a:latin typeface="Play" panose="020B0604020202020204" charset="0"/>
              </a:rPr>
              <a:t>[index1%len(</a:t>
            </a:r>
            <a:r>
              <a:rPr lang="en-IN" sz="1400" b="0" dirty="0" err="1">
                <a:effectLst/>
                <a:latin typeface="Play" panose="020B0604020202020204" charset="0"/>
              </a:rPr>
              <a:t>reg_no</a:t>
            </a:r>
            <a:r>
              <a:rPr lang="en-IN" sz="1400" b="0" dirty="0">
                <a:effectLst/>
                <a:latin typeface="Play" panose="020B0604020202020204" charset="0"/>
              </a:rPr>
              <a:t>)])</a:t>
            </a:r>
          </a:p>
          <a:p>
            <a:r>
              <a:rPr lang="en-IN" sz="1400" b="0" dirty="0">
                <a:effectLst/>
                <a:latin typeface="Play" panose="020B0604020202020204" charset="0"/>
              </a:rPr>
              <a:t>                    except: </a:t>
            </a:r>
          </a:p>
          <a:p>
            <a:r>
              <a:rPr lang="en-IN" sz="1400" b="0" dirty="0">
                <a:effectLst/>
                <a:latin typeface="Play" panose="020B0604020202020204" charset="0"/>
              </a:rPr>
              <a:t>                        break</a:t>
            </a:r>
          </a:p>
          <a:p>
            <a:r>
              <a:rPr lang="en-IN" sz="1400" b="0" dirty="0">
                <a:effectLst/>
                <a:latin typeface="Play" panose="020B0604020202020204" charset="0"/>
              </a:rPr>
              <a:t>               </a:t>
            </a:r>
            <a:endParaRPr lang="en-IN" sz="1400" dirty="0">
              <a:latin typeface="Play" panose="020B0604020202020204" charset="0"/>
            </a:endParaRPr>
          </a:p>
        </p:txBody>
      </p:sp>
      <p:grpSp>
        <p:nvGrpSpPr>
          <p:cNvPr id="4" name="Google Shape;3428;p73">
            <a:extLst>
              <a:ext uri="{FF2B5EF4-FFF2-40B4-BE49-F238E27FC236}">
                <a16:creationId xmlns:a16="http://schemas.microsoft.com/office/drawing/2014/main" id="{F24F79C3-C9E9-7874-2D4F-EAC58B0072DC}"/>
              </a:ext>
            </a:extLst>
          </p:cNvPr>
          <p:cNvGrpSpPr/>
          <p:nvPr/>
        </p:nvGrpSpPr>
        <p:grpSpPr>
          <a:xfrm>
            <a:off x="868678" y="395349"/>
            <a:ext cx="7731857" cy="4211157"/>
            <a:chOff x="792551" y="1200899"/>
            <a:chExt cx="7319555" cy="3687958"/>
          </a:xfrm>
        </p:grpSpPr>
        <p:sp>
          <p:nvSpPr>
            <p:cNvPr id="5" name="Google Shape;3429;p73">
              <a:extLst>
                <a:ext uri="{FF2B5EF4-FFF2-40B4-BE49-F238E27FC236}">
                  <a16:creationId xmlns:a16="http://schemas.microsoft.com/office/drawing/2014/main" id="{06057440-6AA7-882E-8212-3617D3F19699}"/>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32;p73">
              <a:extLst>
                <a:ext uri="{FF2B5EF4-FFF2-40B4-BE49-F238E27FC236}">
                  <a16:creationId xmlns:a16="http://schemas.microsoft.com/office/drawing/2014/main" id="{A67FC12F-9325-B166-CE50-5E8F76879B81}"/>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0833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14" name="TextBox 13">
            <a:extLst>
              <a:ext uri="{FF2B5EF4-FFF2-40B4-BE49-F238E27FC236}">
                <a16:creationId xmlns:a16="http://schemas.microsoft.com/office/drawing/2014/main" id="{9E69CFC6-23AC-C9B5-C53C-6009B6733382}"/>
              </a:ext>
            </a:extLst>
          </p:cNvPr>
          <p:cNvSpPr txBox="1"/>
          <p:nvPr/>
        </p:nvSpPr>
        <p:spPr>
          <a:xfrm>
            <a:off x="1270000" y="612172"/>
            <a:ext cx="6918960" cy="1446550"/>
          </a:xfrm>
          <a:prstGeom prst="rect">
            <a:avLst/>
          </a:prstGeom>
          <a:noFill/>
        </p:spPr>
        <p:txBody>
          <a:bodyPr wrap="square" rtlCol="0">
            <a:spAutoFit/>
          </a:bodyPr>
          <a:lstStyle/>
          <a:p>
            <a:r>
              <a:rPr lang="en-US" sz="4400" b="1" dirty="0">
                <a:solidFill>
                  <a:schemeClr val="accent3"/>
                </a:solidFill>
                <a:latin typeface="Play" panose="020B0604020202020204" charset="0"/>
              </a:rPr>
              <a:t>MINI PROJECT – TEAM 2</a:t>
            </a:r>
          </a:p>
          <a:p>
            <a:pPr algn="ctr"/>
            <a:r>
              <a:rPr lang="en-IN" sz="4400" b="1" dirty="0">
                <a:solidFill>
                  <a:schemeClr val="accent1"/>
                </a:solidFill>
                <a:effectLst>
                  <a:glow rad="139700">
                    <a:schemeClr val="accent1">
                      <a:satMod val="175000"/>
                      <a:alpha val="40000"/>
                    </a:schemeClr>
                  </a:glow>
                </a:effectLst>
                <a:latin typeface="Play" panose="020B0604020202020204" charset="0"/>
              </a:rPr>
              <a:t>CYBER MAVERICKS</a:t>
            </a:r>
          </a:p>
        </p:txBody>
      </p:sp>
      <p:sp>
        <p:nvSpPr>
          <p:cNvPr id="16" name="TextBox 15">
            <a:extLst>
              <a:ext uri="{FF2B5EF4-FFF2-40B4-BE49-F238E27FC236}">
                <a16:creationId xmlns:a16="http://schemas.microsoft.com/office/drawing/2014/main" id="{1C076840-E7EE-147A-2C98-EDEB301969FD}"/>
              </a:ext>
            </a:extLst>
          </p:cNvPr>
          <p:cNvSpPr txBox="1"/>
          <p:nvPr/>
        </p:nvSpPr>
        <p:spPr>
          <a:xfrm>
            <a:off x="1270000" y="2213997"/>
            <a:ext cx="6918960" cy="2062103"/>
          </a:xfrm>
          <a:prstGeom prst="rect">
            <a:avLst/>
          </a:prstGeom>
          <a:noFill/>
        </p:spPr>
        <p:txBody>
          <a:bodyPr wrap="square">
            <a:spAutoFit/>
          </a:bodyPr>
          <a:lstStyle/>
          <a:p>
            <a:r>
              <a:rPr lang="en-US" sz="3200" b="1" dirty="0">
                <a:latin typeface="Play" panose="020B0604020202020204" charset="0"/>
              </a:rPr>
              <a:t>Objective : </a:t>
            </a:r>
          </a:p>
          <a:p>
            <a:r>
              <a:rPr lang="en-US" sz="3200" dirty="0">
                <a:latin typeface="Play" panose="020B0604020202020204" charset="0"/>
              </a:rPr>
              <a:t>           To create a web application to prepare a hall plan with the provided facilities.</a:t>
            </a:r>
            <a:endParaRPr lang="en-IN" sz="3200" dirty="0">
              <a:latin typeface="Play"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981453" y="250857"/>
            <a:ext cx="7181093" cy="4497294"/>
          </a:xfrm>
        </p:spPr>
        <p:txBody>
          <a:bodyPr/>
          <a:lstStyle/>
          <a:p>
            <a:r>
              <a:rPr lang="en-IN" sz="1800" b="0" dirty="0">
                <a:solidFill>
                  <a:schemeClr val="tx1"/>
                </a:solidFill>
                <a:effectLst/>
                <a:latin typeface="Play" panose="020B0604020202020204" charset="0"/>
              </a:rPr>
              <a:t># Indexing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index=</a:t>
            </a:r>
            <a:r>
              <a:rPr lang="en-IN" sz="1800" b="0" dirty="0" err="1">
                <a:solidFill>
                  <a:schemeClr val="tx1"/>
                </a:solidFill>
                <a:effectLst/>
                <a:latin typeface="Play" panose="020B0604020202020204" charset="0"/>
              </a:rPr>
              <a:t>index%len</a:t>
            </a:r>
            <a:r>
              <a:rPr lang="en-IN" sz="1800" b="0" dirty="0">
                <a:solidFill>
                  <a:schemeClr val="tx1"/>
                </a:solidFill>
                <a:effectLst/>
                <a:latin typeface="Play" panose="020B0604020202020204" charset="0"/>
              </a:rPr>
              <a:t>(cc)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 Ex: If Course A have no of student &gt; 0 and their is no student at the NEWS position then place a student </a:t>
            </a:r>
            <a:r>
              <a:rPr lang="en-IN" sz="1800" b="0" dirty="0" err="1">
                <a:solidFill>
                  <a:schemeClr val="tx1"/>
                </a:solidFill>
                <a:effectLst/>
                <a:latin typeface="Play" panose="020B0604020202020204" charset="0"/>
              </a:rPr>
              <a:t>studing</a:t>
            </a:r>
            <a:r>
              <a:rPr lang="en-IN" sz="1800" b="0" dirty="0">
                <a:solidFill>
                  <a:schemeClr val="tx1"/>
                </a:solidFill>
                <a:effectLst/>
                <a:latin typeface="Play" panose="020B0604020202020204" charset="0"/>
              </a:rPr>
              <a:t>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#couese A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if(a[</a:t>
            </a:r>
            <a:r>
              <a:rPr lang="en-IN" sz="1800" b="0" dirty="0" err="1">
                <a:solidFill>
                  <a:schemeClr val="tx1"/>
                </a:solidFill>
                <a:effectLst/>
                <a:latin typeface="Play" panose="020B0604020202020204" charset="0"/>
              </a:rPr>
              <a:t>i</a:t>
            </a:r>
            <a:r>
              <a:rPr lang="en-IN" sz="1800" b="0" dirty="0">
                <a:solidFill>
                  <a:schemeClr val="tx1"/>
                </a:solidFill>
                <a:effectLst/>
                <a:latin typeface="Play" panose="020B0604020202020204" charset="0"/>
              </a:rPr>
              <a:t>][j-1]!=</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a:t>
            </a:r>
            <a:r>
              <a:rPr lang="en-IN" sz="1800" b="0" dirty="0" err="1">
                <a:solidFill>
                  <a:schemeClr val="tx1"/>
                </a:solidFill>
                <a:effectLst/>
                <a:latin typeface="Play" panose="020B0604020202020204" charset="0"/>
              </a:rPr>
              <a:t>i</a:t>
            </a:r>
            <a:r>
              <a:rPr lang="en-IN" sz="1800" b="0" dirty="0">
                <a:solidFill>
                  <a:schemeClr val="tx1"/>
                </a:solidFill>
                <a:effectLst/>
                <a:latin typeface="Play" panose="020B0604020202020204" charset="0"/>
              </a:rPr>
              <a:t>][j+1]!=</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a[i-1][j]!=</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a[i+1][j]!=</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[index]and cc[index]!=0):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=index;</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t=</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][0]+"D"+</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if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][1])&lt;10: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][1]="00"+ str(</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elif</a:t>
            </a:r>
            <a:r>
              <a:rPr lang="en-IN" sz="1800" b="0" dirty="0">
                <a:solidFill>
                  <a:schemeClr val="tx1"/>
                </a:solidFill>
                <a:effectLst/>
                <a:latin typeface="Play" panose="020B0604020202020204" charset="0"/>
              </a:rPr>
              <a:t>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][1])&gt;9 and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][1])&lt;100: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][1]="0"+str(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endParaRPr lang="en-IN" sz="1800" dirty="0">
              <a:solidFill>
                <a:schemeClr val="tx1"/>
              </a:solidFill>
              <a:latin typeface="Play" panose="020B0604020202020204" charset="0"/>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765161" y="250857"/>
            <a:ext cx="7261860"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54068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879895" y="332463"/>
            <a:ext cx="7216138" cy="4478574"/>
          </a:xfrm>
        </p:spPr>
        <p:txBody>
          <a:bodyPr/>
          <a:lstStyle/>
          <a:p>
            <a:pPr algn="l"/>
            <a:r>
              <a:rPr lang="en-IN" sz="1700" b="0" dirty="0">
                <a:solidFill>
                  <a:schemeClr val="tx1"/>
                </a:solidFill>
                <a:effectLst/>
                <a:latin typeface="Play" panose="020B0604020202020204" charset="0"/>
              </a:rPr>
              <a:t>else:</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a:t>
            </a:r>
            <a:r>
              <a:rPr lang="en-IN" sz="1700" b="0" dirty="0" err="1">
                <a:solidFill>
                  <a:schemeClr val="tx1"/>
                </a:solidFill>
                <a:effectLst/>
                <a:latin typeface="Play" panose="020B0604020202020204" charset="0"/>
              </a:rPr>
              <a:t>reg_no_cc</a:t>
            </a:r>
            <a:r>
              <a:rPr lang="en-IN" sz="1700" b="0" dirty="0">
                <a:solidFill>
                  <a:schemeClr val="tx1"/>
                </a:solidFill>
                <a:effectLst/>
                <a:latin typeface="Play" panose="020B0604020202020204" charset="0"/>
              </a:rPr>
              <a:t>[</a:t>
            </a:r>
            <a:r>
              <a:rPr lang="en-IN" sz="1700" b="0" dirty="0" err="1">
                <a:solidFill>
                  <a:schemeClr val="tx1"/>
                </a:solidFill>
                <a:effectLst/>
                <a:latin typeface="Play" panose="020B0604020202020204" charset="0"/>
              </a:rPr>
              <a:t>reg_index</a:t>
            </a:r>
            <a:r>
              <a:rPr lang="en-IN" sz="1700" b="0" dirty="0">
                <a:solidFill>
                  <a:schemeClr val="tx1"/>
                </a:solidFill>
                <a:effectLst/>
                <a:latin typeface="Play" panose="020B0604020202020204" charset="0"/>
              </a:rPr>
              <a:t>][1]=str( </a:t>
            </a:r>
            <a:r>
              <a:rPr lang="en-IN" sz="1700" b="0" dirty="0" err="1">
                <a:solidFill>
                  <a:schemeClr val="tx1"/>
                </a:solidFill>
                <a:effectLst/>
                <a:latin typeface="Play" panose="020B0604020202020204" charset="0"/>
              </a:rPr>
              <a:t>reg_no_cc</a:t>
            </a:r>
            <a:r>
              <a:rPr lang="en-IN" sz="1700" b="0" dirty="0">
                <a:solidFill>
                  <a:schemeClr val="tx1"/>
                </a:solidFill>
                <a:effectLst/>
                <a:latin typeface="Play" panose="020B0604020202020204" charset="0"/>
              </a:rPr>
              <a:t>[</a:t>
            </a:r>
            <a:r>
              <a:rPr lang="en-IN" sz="1700" b="0" dirty="0" err="1">
                <a:solidFill>
                  <a:schemeClr val="tx1"/>
                </a:solidFill>
                <a:effectLst/>
                <a:latin typeface="Play" panose="020B0604020202020204" charset="0"/>
              </a:rPr>
              <a:t>reg_index</a:t>
            </a:r>
            <a:r>
              <a:rPr lang="en-IN" sz="1700" b="0" dirty="0">
                <a:solidFill>
                  <a:schemeClr val="tx1"/>
                </a:solidFill>
                <a:effectLst/>
                <a:latin typeface="Play" panose="020B0604020202020204" charset="0"/>
              </a:rPr>
              <a:t>][1])</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a[</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][j]=</a:t>
            </a:r>
            <a:r>
              <a:rPr lang="en-IN" sz="1700" b="0" dirty="0" err="1">
                <a:solidFill>
                  <a:schemeClr val="tx1"/>
                </a:solidFill>
                <a:effectLst/>
                <a:latin typeface="Play" panose="020B0604020202020204" charset="0"/>
              </a:rPr>
              <a:t>cor</a:t>
            </a:r>
            <a:r>
              <a:rPr lang="en-IN" sz="1700" b="0" dirty="0">
                <a:solidFill>
                  <a:schemeClr val="tx1"/>
                </a:solidFill>
                <a:effectLst/>
                <a:latin typeface="Play" panose="020B0604020202020204" charset="0"/>
              </a:rPr>
              <a:t>[index]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b[</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][j]=t</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cc[index]-=1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index+=1 # increase the Index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if(sum(cc)==0):break #While all the students are settle down break             the loop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c+=1 # </a:t>
            </a:r>
            <a:r>
              <a:rPr lang="en-IN" sz="1700" b="0" dirty="0" err="1">
                <a:solidFill>
                  <a:schemeClr val="tx1"/>
                </a:solidFill>
                <a:effectLst/>
                <a:latin typeface="Play" panose="020B0604020202020204" charset="0"/>
              </a:rPr>
              <a:t>Incre</a:t>
            </a:r>
            <a:r>
              <a:rPr lang="en-IN" sz="1700" b="0" dirty="0">
                <a:solidFill>
                  <a:schemeClr val="tx1"/>
                </a:solidFill>
                <a:effectLst/>
                <a:latin typeface="Play" panose="020B0604020202020204" charset="0"/>
              </a:rPr>
              <a:t> </a:t>
            </a:r>
            <a:r>
              <a:rPr lang="en-IN" sz="1700" b="0" dirty="0" err="1">
                <a:solidFill>
                  <a:schemeClr val="tx1"/>
                </a:solidFill>
                <a:effectLst/>
                <a:latin typeface="Play" panose="020B0604020202020204" charset="0"/>
              </a:rPr>
              <a:t>ment</a:t>
            </a:r>
            <a:r>
              <a:rPr lang="en-IN" sz="1700" b="0" dirty="0">
                <a:solidFill>
                  <a:schemeClr val="tx1"/>
                </a:solidFill>
                <a:effectLst/>
                <a:latin typeface="Play" panose="020B0604020202020204" charset="0"/>
              </a:rPr>
              <a:t> the hall Count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the hall arrangement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for </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 in b[1:r_r+1]: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for j in </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[1:r_c+1]: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a:t>
            </a:r>
            <a:r>
              <a:rPr lang="en-IN" sz="1700" b="0" dirty="0" err="1">
                <a:solidFill>
                  <a:schemeClr val="tx1"/>
                </a:solidFill>
                <a:effectLst/>
                <a:latin typeface="Play" panose="020B0604020202020204" charset="0"/>
              </a:rPr>
              <a:t>j,end</a:t>
            </a:r>
            <a:r>
              <a:rPr lang="en-IN" sz="1700" b="0" dirty="0">
                <a:solidFill>
                  <a:schemeClr val="tx1"/>
                </a:solidFill>
                <a:effectLst/>
                <a:latin typeface="Play" panose="020B0604020202020204" charset="0"/>
              </a:rPr>
              <a:t>=" ")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if(sum(cc)==0):break #While all the students are settle down break the loop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print("Total Number of halls: ",c) #Print the No. of halls allocated</a:t>
            </a:r>
            <a:br>
              <a:rPr lang="en-IN" sz="1700" b="0" dirty="0">
                <a:solidFill>
                  <a:schemeClr val="tx1"/>
                </a:solidFill>
                <a:effectLst/>
                <a:latin typeface="Consolas" panose="020B0609020204030204" pitchFamily="49" charset="0"/>
              </a:rPr>
            </a:br>
            <a:endParaRPr lang="en-IN" sz="1700" dirty="0">
              <a:solidFill>
                <a:schemeClr val="tx1"/>
              </a:solidFill>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730655" y="110677"/>
            <a:ext cx="7818121"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45402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117E-27D8-A354-2090-CBCD2FF09D37}"/>
              </a:ext>
            </a:extLst>
          </p:cNvPr>
          <p:cNvSpPr>
            <a:spLocks noGrp="1"/>
          </p:cNvSpPr>
          <p:nvPr>
            <p:ph type="title"/>
          </p:nvPr>
        </p:nvSpPr>
        <p:spPr>
          <a:xfrm>
            <a:off x="713250" y="310925"/>
            <a:ext cx="7717500" cy="478200"/>
          </a:xfrm>
        </p:spPr>
        <p:txBody>
          <a:bodyPr/>
          <a:lstStyle/>
          <a:p>
            <a:pPr algn="l"/>
            <a:r>
              <a:rPr lang="en-US" b="1" dirty="0">
                <a:latin typeface="Play" panose="020B0604020202020204" charset="0"/>
              </a:rPr>
              <a:t>Outputs &amp; Test case :</a:t>
            </a:r>
            <a:endParaRPr lang="en-IN" b="1" dirty="0">
              <a:latin typeface="Play" panose="020B0604020202020204" charset="0"/>
            </a:endParaRPr>
          </a:p>
        </p:txBody>
      </p:sp>
      <p:pic>
        <p:nvPicPr>
          <p:cNvPr id="5" name="Picture 4">
            <a:extLst>
              <a:ext uri="{FF2B5EF4-FFF2-40B4-BE49-F238E27FC236}">
                <a16:creationId xmlns:a16="http://schemas.microsoft.com/office/drawing/2014/main" id="{2DD9CA99-6913-4A93-C72E-DFCB38B311AA}"/>
              </a:ext>
            </a:extLst>
          </p:cNvPr>
          <p:cNvPicPr>
            <a:picLocks noChangeAspect="1"/>
          </p:cNvPicPr>
          <p:nvPr/>
        </p:nvPicPr>
        <p:blipFill>
          <a:blip r:embed="rId2"/>
          <a:stretch>
            <a:fillRect/>
          </a:stretch>
        </p:blipFill>
        <p:spPr>
          <a:xfrm>
            <a:off x="908915" y="942810"/>
            <a:ext cx="7717500" cy="3657225"/>
          </a:xfrm>
          <a:prstGeom prst="rect">
            <a:avLst/>
          </a:prstGeom>
        </p:spPr>
      </p:pic>
    </p:spTree>
    <p:extLst>
      <p:ext uri="{BB962C8B-B14F-4D97-AF65-F5344CB8AC3E}">
        <p14:creationId xmlns:p14="http://schemas.microsoft.com/office/powerpoint/2010/main" val="885338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1021F-1FE0-7848-7EC3-322169724414}"/>
              </a:ext>
            </a:extLst>
          </p:cNvPr>
          <p:cNvPicPr>
            <a:picLocks noChangeAspect="1"/>
          </p:cNvPicPr>
          <p:nvPr/>
        </p:nvPicPr>
        <p:blipFill>
          <a:blip r:embed="rId2"/>
          <a:stretch>
            <a:fillRect/>
          </a:stretch>
        </p:blipFill>
        <p:spPr>
          <a:xfrm>
            <a:off x="828136" y="138022"/>
            <a:ext cx="7712016" cy="4579157"/>
          </a:xfrm>
          <a:prstGeom prst="rect">
            <a:avLst/>
          </a:prstGeom>
        </p:spPr>
      </p:pic>
    </p:spTree>
    <p:extLst>
      <p:ext uri="{BB962C8B-B14F-4D97-AF65-F5344CB8AC3E}">
        <p14:creationId xmlns:p14="http://schemas.microsoft.com/office/powerpoint/2010/main" val="3862091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E1EAA-DF40-4A73-8823-CD86A9044A6D}"/>
              </a:ext>
            </a:extLst>
          </p:cNvPr>
          <p:cNvPicPr>
            <a:picLocks noChangeAspect="1"/>
          </p:cNvPicPr>
          <p:nvPr/>
        </p:nvPicPr>
        <p:blipFill>
          <a:blip r:embed="rId2"/>
          <a:stretch>
            <a:fillRect/>
          </a:stretch>
        </p:blipFill>
        <p:spPr>
          <a:xfrm>
            <a:off x="832449" y="158297"/>
            <a:ext cx="7479101" cy="4553488"/>
          </a:xfrm>
          <a:prstGeom prst="rect">
            <a:avLst/>
          </a:prstGeom>
        </p:spPr>
      </p:pic>
    </p:spTree>
    <p:extLst>
      <p:ext uri="{BB962C8B-B14F-4D97-AF65-F5344CB8AC3E}">
        <p14:creationId xmlns:p14="http://schemas.microsoft.com/office/powerpoint/2010/main" val="58364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0CE9F-B490-3D04-04D8-CED7C3731E5A}"/>
              </a:ext>
            </a:extLst>
          </p:cNvPr>
          <p:cNvPicPr>
            <a:picLocks noChangeAspect="1"/>
          </p:cNvPicPr>
          <p:nvPr/>
        </p:nvPicPr>
        <p:blipFill>
          <a:blip r:embed="rId2"/>
          <a:stretch>
            <a:fillRect/>
          </a:stretch>
        </p:blipFill>
        <p:spPr>
          <a:xfrm>
            <a:off x="767751" y="120770"/>
            <a:ext cx="7789653" cy="4586593"/>
          </a:xfrm>
          <a:prstGeom prst="rect">
            <a:avLst/>
          </a:prstGeom>
        </p:spPr>
      </p:pic>
    </p:spTree>
    <p:extLst>
      <p:ext uri="{BB962C8B-B14F-4D97-AF65-F5344CB8AC3E}">
        <p14:creationId xmlns:p14="http://schemas.microsoft.com/office/powerpoint/2010/main" val="41160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52D9A7-D3A0-35A0-7FF1-DAB1823783E8}"/>
              </a:ext>
            </a:extLst>
          </p:cNvPr>
          <p:cNvPicPr>
            <a:picLocks noChangeAspect="1"/>
          </p:cNvPicPr>
          <p:nvPr/>
        </p:nvPicPr>
        <p:blipFill>
          <a:blip r:embed="rId2"/>
          <a:stretch>
            <a:fillRect/>
          </a:stretch>
        </p:blipFill>
        <p:spPr>
          <a:xfrm>
            <a:off x="672860" y="146650"/>
            <a:ext cx="7944929" cy="4495818"/>
          </a:xfrm>
          <a:prstGeom prst="rect">
            <a:avLst/>
          </a:prstGeom>
        </p:spPr>
      </p:pic>
    </p:spTree>
    <p:extLst>
      <p:ext uri="{BB962C8B-B14F-4D97-AF65-F5344CB8AC3E}">
        <p14:creationId xmlns:p14="http://schemas.microsoft.com/office/powerpoint/2010/main" val="688121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73D2-B4C3-100E-76D5-42E99823F240}"/>
              </a:ext>
            </a:extLst>
          </p:cNvPr>
          <p:cNvSpPr>
            <a:spLocks noGrp="1"/>
          </p:cNvSpPr>
          <p:nvPr>
            <p:ph type="title"/>
          </p:nvPr>
        </p:nvSpPr>
        <p:spPr/>
        <p:txBody>
          <a:bodyPr/>
          <a:lstStyle/>
          <a:p>
            <a:pPr algn="l"/>
            <a:r>
              <a:rPr lang="en-US" b="1" dirty="0">
                <a:latin typeface="Play" panose="020B0604020202020204" charset="0"/>
              </a:rPr>
              <a:t>Use case :</a:t>
            </a:r>
            <a:endParaRPr lang="en-IN" b="1" dirty="0">
              <a:latin typeface="Play" panose="020B0604020202020204" charset="0"/>
            </a:endParaRPr>
          </a:p>
        </p:txBody>
      </p:sp>
      <p:sp>
        <p:nvSpPr>
          <p:cNvPr id="3" name="TextBox 2">
            <a:extLst>
              <a:ext uri="{FF2B5EF4-FFF2-40B4-BE49-F238E27FC236}">
                <a16:creationId xmlns:a16="http://schemas.microsoft.com/office/drawing/2014/main" id="{A50886F7-4F71-CDA4-C66C-A4FF82EBEC32}"/>
              </a:ext>
            </a:extLst>
          </p:cNvPr>
          <p:cNvSpPr txBox="1"/>
          <p:nvPr/>
        </p:nvSpPr>
        <p:spPr>
          <a:xfrm>
            <a:off x="834107" y="1431103"/>
            <a:ext cx="7475735" cy="2862322"/>
          </a:xfrm>
          <a:prstGeom prst="rect">
            <a:avLst/>
          </a:prstGeom>
          <a:noFill/>
        </p:spPr>
        <p:txBody>
          <a:bodyPr wrap="square" rtlCol="0">
            <a:spAutoFit/>
          </a:bodyPr>
          <a:lstStyle/>
          <a:p>
            <a:pPr marL="285750" indent="-285750">
              <a:buClr>
                <a:schemeClr val="tx1"/>
              </a:buClr>
              <a:buFont typeface="Wingdings" panose="05000000000000000000" pitchFamily="2" charset="2"/>
              <a:buChar char="ü"/>
            </a:pPr>
            <a:r>
              <a:rPr lang="en-US" sz="1800" dirty="0">
                <a:latin typeface="Play" panose="020B0604020202020204" charset="0"/>
              </a:rPr>
              <a:t>It is helpful for the exam centers to streamline the seating arrangement process and ensure a smooth and efficient exam process.</a:t>
            </a:r>
          </a:p>
          <a:p>
            <a:pPr marL="285750" indent="-285750">
              <a:buClr>
                <a:schemeClr val="tx1"/>
              </a:buClr>
              <a:buFont typeface="Wingdings" panose="05000000000000000000" pitchFamily="2" charset="2"/>
              <a:buChar char="ü"/>
            </a:pPr>
            <a:r>
              <a:rPr lang="en-US" sz="1800" dirty="0">
                <a:latin typeface="Play" panose="020B0604020202020204" charset="0"/>
              </a:rPr>
              <a:t>It can also take into account factors such as the capacity of the exam hall, the number of examiners, and the number of students taking the exam.</a:t>
            </a:r>
          </a:p>
          <a:p>
            <a:pPr marL="285750" indent="-285750">
              <a:buClr>
                <a:schemeClr val="tx1"/>
              </a:buClr>
              <a:buFont typeface="Wingdings" panose="05000000000000000000" pitchFamily="2" charset="2"/>
              <a:buChar char="ü"/>
            </a:pPr>
            <a:r>
              <a:rPr lang="en-US" sz="1800" dirty="0">
                <a:latin typeface="Play" panose="020B0604020202020204" charset="0"/>
              </a:rPr>
              <a:t>This can ensure that the seating arrangements is optimal and efficient.</a:t>
            </a:r>
          </a:p>
          <a:p>
            <a:pPr marL="285750" indent="-285750">
              <a:buClr>
                <a:schemeClr val="tx1"/>
              </a:buClr>
              <a:buFont typeface="Wingdings" panose="05000000000000000000" pitchFamily="2" charset="2"/>
              <a:buChar char="ü"/>
            </a:pPr>
            <a:r>
              <a:rPr lang="en-US" sz="1800" dirty="0">
                <a:latin typeface="Play" panose="020B0604020202020204" charset="0"/>
              </a:rPr>
              <a:t>This can be helpful for the staff to assign seats to examiners based on factors like subject or other specific requirements.</a:t>
            </a:r>
            <a:endParaRPr lang="en-IN" sz="1800" dirty="0">
              <a:latin typeface="Play" panose="020B0604020202020204" charset="0"/>
            </a:endParaRPr>
          </a:p>
        </p:txBody>
      </p:sp>
    </p:spTree>
    <p:extLst>
      <p:ext uri="{BB962C8B-B14F-4D97-AF65-F5344CB8AC3E}">
        <p14:creationId xmlns:p14="http://schemas.microsoft.com/office/powerpoint/2010/main" val="185054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4"/>
        <p:cNvGrpSpPr/>
        <p:nvPr/>
      </p:nvGrpSpPr>
      <p:grpSpPr>
        <a:xfrm>
          <a:off x="0" y="0"/>
          <a:ext cx="0" cy="0"/>
          <a:chOff x="0" y="0"/>
          <a:chExt cx="0" cy="0"/>
        </a:xfrm>
      </p:grpSpPr>
      <p:cxnSp>
        <p:nvCxnSpPr>
          <p:cNvPr id="2815" name="Google Shape;2815;p50"/>
          <p:cNvCxnSpPr>
            <a:cxnSpLocks/>
          </p:cNvCxnSpPr>
          <p:nvPr/>
        </p:nvCxnSpPr>
        <p:spPr>
          <a:xfrm>
            <a:off x="1662104" y="1582466"/>
            <a:ext cx="52435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cxnSpLocks/>
          </p:cNvCxnSpPr>
          <p:nvPr/>
        </p:nvCxnSpPr>
        <p:spPr>
          <a:xfrm>
            <a:off x="1662104" y="2058051"/>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cxnSpLocks/>
          </p:cNvCxnSpPr>
          <p:nvPr/>
        </p:nvCxnSpPr>
        <p:spPr>
          <a:xfrm>
            <a:off x="1662104" y="2514114"/>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cxnSpLocks/>
          </p:cNvCxnSpPr>
          <p:nvPr/>
        </p:nvCxnSpPr>
        <p:spPr>
          <a:xfrm>
            <a:off x="1674252" y="2968089"/>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Play" panose="020B0604020202020204" charset="0"/>
              </a:rPr>
              <a:t>Tasks Contributed </a:t>
            </a:r>
            <a:r>
              <a:rPr lang="en-US" b="1" dirty="0">
                <a:solidFill>
                  <a:schemeClr val="tx1"/>
                </a:solidFill>
              </a:rPr>
              <a:t>:</a:t>
            </a:r>
            <a:endParaRPr b="1" dirty="0">
              <a:solidFill>
                <a:schemeClr val="tx1"/>
              </a:solidFill>
            </a:endParaRPr>
          </a:p>
        </p:txBody>
      </p:sp>
      <p:sp>
        <p:nvSpPr>
          <p:cNvPr id="2816" name="Google Shape;2816;p50"/>
          <p:cNvSpPr txBox="1"/>
          <p:nvPr/>
        </p:nvSpPr>
        <p:spPr>
          <a:xfrm>
            <a:off x="1475404" y="1421079"/>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IN" sz="2000" b="1" dirty="0">
                <a:latin typeface="Play"/>
                <a:ea typeface="Play"/>
                <a:cs typeface="Play"/>
                <a:sym typeface="Play"/>
              </a:rPr>
              <a:t>C</a:t>
            </a:r>
            <a:r>
              <a:rPr lang="en" sz="2000" b="1" dirty="0">
                <a:latin typeface="Play"/>
                <a:ea typeface="Play"/>
                <a:cs typeface="Play"/>
                <a:sym typeface="Play"/>
              </a:rPr>
              <a:t>reation of LOGO</a:t>
            </a:r>
            <a:endParaRPr sz="2000" b="1" dirty="0">
              <a:latin typeface="Play"/>
              <a:ea typeface="Play"/>
              <a:cs typeface="Play"/>
              <a:sym typeface="Play"/>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endParaRPr sz="2000" b="1" dirty="0">
              <a:solidFill>
                <a:schemeClr val="lt1"/>
              </a:solidFill>
              <a:latin typeface="Play"/>
              <a:ea typeface="Play"/>
              <a:cs typeface="Play"/>
              <a:sym typeface="Play"/>
            </a:endParaRPr>
          </a:p>
        </p:txBody>
      </p:sp>
      <p:cxnSp>
        <p:nvCxnSpPr>
          <p:cNvPr id="6" name="Google Shape;2824;p50">
            <a:extLst>
              <a:ext uri="{FF2B5EF4-FFF2-40B4-BE49-F238E27FC236}">
                <a16:creationId xmlns:a16="http://schemas.microsoft.com/office/drawing/2014/main" id="{7B53B188-CEFE-35C2-1888-C2415E9C43E9}"/>
              </a:ext>
            </a:extLst>
          </p:cNvPr>
          <p:cNvCxnSpPr>
            <a:cxnSpLocks/>
          </p:cNvCxnSpPr>
          <p:nvPr/>
        </p:nvCxnSpPr>
        <p:spPr>
          <a:xfrm>
            <a:off x="1674252" y="342983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8" name="Google Shape;2824;p50">
            <a:extLst>
              <a:ext uri="{FF2B5EF4-FFF2-40B4-BE49-F238E27FC236}">
                <a16:creationId xmlns:a16="http://schemas.microsoft.com/office/drawing/2014/main" id="{723DEA71-E2E9-B728-F413-D8A5EB70A8A7}"/>
              </a:ext>
            </a:extLst>
          </p:cNvPr>
          <p:cNvCxnSpPr>
            <a:cxnSpLocks/>
          </p:cNvCxnSpPr>
          <p:nvPr/>
        </p:nvCxnSpPr>
        <p:spPr>
          <a:xfrm>
            <a:off x="1674252" y="3936743"/>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12" name="Google Shape;2816;p50">
            <a:extLst>
              <a:ext uri="{FF2B5EF4-FFF2-40B4-BE49-F238E27FC236}">
                <a16:creationId xmlns:a16="http://schemas.microsoft.com/office/drawing/2014/main" id="{DC8C8E38-B5DF-2E02-8F04-BE69BE544AE0}"/>
              </a:ext>
            </a:extLst>
          </p:cNvPr>
          <p:cNvSpPr txBox="1"/>
          <p:nvPr/>
        </p:nvSpPr>
        <p:spPr>
          <a:xfrm>
            <a:off x="2353344" y="187277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Name &amp; Tagline</a:t>
            </a:r>
            <a:endParaRPr sz="2000" b="1" dirty="0">
              <a:latin typeface="Play"/>
              <a:ea typeface="Play"/>
              <a:cs typeface="Play"/>
              <a:sym typeface="Play"/>
            </a:endParaRPr>
          </a:p>
        </p:txBody>
      </p:sp>
      <p:sp>
        <p:nvSpPr>
          <p:cNvPr id="13" name="Google Shape;2816;p50">
            <a:extLst>
              <a:ext uri="{FF2B5EF4-FFF2-40B4-BE49-F238E27FC236}">
                <a16:creationId xmlns:a16="http://schemas.microsoft.com/office/drawing/2014/main" id="{B8703B47-A580-3123-230B-B83C6C79D4AA}"/>
              </a:ext>
            </a:extLst>
          </p:cNvPr>
          <p:cNvSpPr txBox="1"/>
          <p:nvPr/>
        </p:nvSpPr>
        <p:spPr>
          <a:xfrm>
            <a:off x="2131354" y="430308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PPT &amp; Document preparation</a:t>
            </a:r>
            <a:endParaRPr sz="2000" b="1" dirty="0">
              <a:latin typeface="Play"/>
              <a:ea typeface="Play"/>
              <a:cs typeface="Play"/>
              <a:sym typeface="Play"/>
            </a:endParaRPr>
          </a:p>
        </p:txBody>
      </p:sp>
      <p:sp>
        <p:nvSpPr>
          <p:cNvPr id="14" name="Google Shape;2816;p50">
            <a:extLst>
              <a:ext uri="{FF2B5EF4-FFF2-40B4-BE49-F238E27FC236}">
                <a16:creationId xmlns:a16="http://schemas.microsoft.com/office/drawing/2014/main" id="{EEF685A1-B7FF-94F4-0986-B7FB2046ECDD}"/>
              </a:ext>
            </a:extLst>
          </p:cNvPr>
          <p:cNvSpPr txBox="1"/>
          <p:nvPr/>
        </p:nvSpPr>
        <p:spPr>
          <a:xfrm>
            <a:off x="1775259" y="2358035"/>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Webpage development</a:t>
            </a:r>
            <a:endParaRPr sz="2000" b="1" dirty="0">
              <a:latin typeface="Play"/>
              <a:ea typeface="Play"/>
              <a:cs typeface="Play"/>
              <a:sym typeface="Play"/>
            </a:endParaRPr>
          </a:p>
        </p:txBody>
      </p:sp>
      <p:sp>
        <p:nvSpPr>
          <p:cNvPr id="16" name="Google Shape;2816;p50">
            <a:extLst>
              <a:ext uri="{FF2B5EF4-FFF2-40B4-BE49-F238E27FC236}">
                <a16:creationId xmlns:a16="http://schemas.microsoft.com/office/drawing/2014/main" id="{0EF8C47E-2554-2511-DB5E-0672C83A6A75}"/>
              </a:ext>
            </a:extLst>
          </p:cNvPr>
          <p:cNvSpPr txBox="1"/>
          <p:nvPr/>
        </p:nvSpPr>
        <p:spPr>
          <a:xfrm>
            <a:off x="2198652" y="3296003"/>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Seating arrangement implementation</a:t>
            </a:r>
            <a:endParaRPr sz="2000" b="1" dirty="0">
              <a:latin typeface="Play"/>
              <a:ea typeface="Play"/>
              <a:cs typeface="Play"/>
              <a:sym typeface="Play"/>
            </a:endParaRPr>
          </a:p>
        </p:txBody>
      </p:sp>
      <p:sp>
        <p:nvSpPr>
          <p:cNvPr id="17" name="Google Shape;2816;p50">
            <a:extLst>
              <a:ext uri="{FF2B5EF4-FFF2-40B4-BE49-F238E27FC236}">
                <a16:creationId xmlns:a16="http://schemas.microsoft.com/office/drawing/2014/main" id="{2EB4BA57-CBF6-8212-93FA-BD84B2D56A33}"/>
              </a:ext>
            </a:extLst>
          </p:cNvPr>
          <p:cNvSpPr txBox="1"/>
          <p:nvPr/>
        </p:nvSpPr>
        <p:spPr>
          <a:xfrm>
            <a:off x="3119119" y="2849823"/>
            <a:ext cx="4761353" cy="322798"/>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Hall requirement implementation</a:t>
            </a:r>
            <a:endParaRPr sz="2000" b="1" dirty="0">
              <a:latin typeface="Play"/>
              <a:ea typeface="Play"/>
              <a:cs typeface="Play"/>
              <a:sym typeface="Play"/>
            </a:endParaRPr>
          </a:p>
        </p:txBody>
      </p:sp>
      <p:cxnSp>
        <p:nvCxnSpPr>
          <p:cNvPr id="19" name="Google Shape;2824;p50">
            <a:extLst>
              <a:ext uri="{FF2B5EF4-FFF2-40B4-BE49-F238E27FC236}">
                <a16:creationId xmlns:a16="http://schemas.microsoft.com/office/drawing/2014/main" id="{FA4D6542-3C9D-9BC1-2011-72847E95B91A}"/>
              </a:ext>
            </a:extLst>
          </p:cNvPr>
          <p:cNvCxnSpPr>
            <a:cxnSpLocks/>
          </p:cNvCxnSpPr>
          <p:nvPr/>
        </p:nvCxnSpPr>
        <p:spPr>
          <a:xfrm>
            <a:off x="1674252" y="4437989"/>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1" name="Google Shape;2816;p50">
            <a:extLst>
              <a:ext uri="{FF2B5EF4-FFF2-40B4-BE49-F238E27FC236}">
                <a16:creationId xmlns:a16="http://schemas.microsoft.com/office/drawing/2014/main" id="{9AF604D5-B358-3F76-D384-9D4BB6F21731}"/>
              </a:ext>
            </a:extLst>
          </p:cNvPr>
          <p:cNvSpPr txBox="1"/>
          <p:nvPr/>
        </p:nvSpPr>
        <p:spPr>
          <a:xfrm>
            <a:off x="3131268" y="3773965"/>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Additional features</a:t>
            </a:r>
            <a:endParaRPr sz="2000" b="1" dirty="0">
              <a:latin typeface="Play"/>
              <a:ea typeface="Play"/>
              <a:cs typeface="Play"/>
              <a:sym typeface="Play"/>
            </a:endParaRPr>
          </a:p>
        </p:txBody>
      </p:sp>
      <p:sp>
        <p:nvSpPr>
          <p:cNvPr id="2" name="Slide Number Placeholder 1">
            <a:extLst>
              <a:ext uri="{FF2B5EF4-FFF2-40B4-BE49-F238E27FC236}">
                <a16:creationId xmlns:a16="http://schemas.microsoft.com/office/drawing/2014/main" id="{51F898C5-7F70-A39F-0399-C2C2354FFB3F}"/>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2585871" y="1386728"/>
            <a:ext cx="3972258" cy="3317352"/>
            <a:chOff x="983688" y="1200863"/>
            <a:chExt cx="3413412"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409" name="Google Shape;3409;p71"/>
          <p:cNvSpPr txBox="1">
            <a:spLocks noGrp="1"/>
          </p:cNvSpPr>
          <p:nvPr>
            <p:ph type="title"/>
          </p:nvPr>
        </p:nvSpPr>
        <p:spPr>
          <a:xfrm>
            <a:off x="-790207" y="161038"/>
            <a:ext cx="5793362" cy="10521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Play" panose="020B0604020202020204" charset="0"/>
              </a:rPr>
              <a:t>Demonstration :</a:t>
            </a:r>
            <a:endParaRPr b="1" dirty="0">
              <a:solidFill>
                <a:schemeClr val="tx1"/>
              </a:solidFill>
              <a:latin typeface="Play" panose="020B0604020202020204" charset="0"/>
            </a:endParaRPr>
          </a:p>
        </p:txBody>
      </p:sp>
      <p:pic>
        <p:nvPicPr>
          <p:cNvPr id="3410" name="Google Shape;3410;p71"/>
          <p:cNvPicPr preferRelativeResize="0"/>
          <p:nvPr/>
        </p:nvPicPr>
        <p:blipFill rotWithShape="1">
          <a:blip r:embed="rId3">
            <a:alphaModFix/>
          </a:blip>
          <a:srcRect/>
          <a:stretch/>
        </p:blipFill>
        <p:spPr>
          <a:xfrm>
            <a:off x="2875280" y="1635774"/>
            <a:ext cx="3413760" cy="23266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4" name="Flowchart: Process 3">
            <a:hlinkClick r:id="rId4"/>
            <a:extLst>
              <a:ext uri="{FF2B5EF4-FFF2-40B4-BE49-F238E27FC236}">
                <a16:creationId xmlns:a16="http://schemas.microsoft.com/office/drawing/2014/main" id="{17FEC13C-5703-BCFE-9B5D-F364C577D0C6}"/>
              </a:ext>
            </a:extLst>
          </p:cNvPr>
          <p:cNvSpPr/>
          <p:nvPr/>
        </p:nvSpPr>
        <p:spPr>
          <a:xfrm>
            <a:off x="3373120" y="2275461"/>
            <a:ext cx="2418080" cy="1425028"/>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9F4B9A21-7B74-E41A-4B4E-D9C845CBE5AC}"/>
              </a:ext>
            </a:extLst>
          </p:cNvPr>
          <p:cNvSpPr txBox="1"/>
          <p:nvPr/>
        </p:nvSpPr>
        <p:spPr>
          <a:xfrm>
            <a:off x="3704214" y="2429755"/>
            <a:ext cx="1755891" cy="923330"/>
          </a:xfrm>
          <a:prstGeom prst="rect">
            <a:avLst/>
          </a:prstGeom>
          <a:noFill/>
        </p:spPr>
        <p:txBody>
          <a:bodyPr wrap="square" rtlCol="0">
            <a:spAutoFit/>
          </a:bodyPr>
          <a:lstStyle/>
          <a:p>
            <a:pPr algn="ctr"/>
            <a:r>
              <a:rPr lang="en-US" dirty="0">
                <a:solidFill>
                  <a:schemeClr val="bg1"/>
                </a:solidFill>
                <a:effectLst>
                  <a:glow rad="101600">
                    <a:schemeClr val="accent1">
                      <a:satMod val="175000"/>
                      <a:alpha val="40000"/>
                    </a:schemeClr>
                  </a:glow>
                </a:effectLst>
                <a:latin typeface="Play" panose="020B0604020202020204" charset="0"/>
              </a:rPr>
              <a:t>CLICK ME TO FOLLOW TO MY WEBPAGE</a:t>
            </a:r>
            <a:endParaRPr lang="en-IN" dirty="0">
              <a:solidFill>
                <a:schemeClr val="bg1"/>
              </a:solidFill>
              <a:effectLst>
                <a:glow rad="101600">
                  <a:schemeClr val="accent1">
                    <a:satMod val="175000"/>
                    <a:alpha val="40000"/>
                  </a:schemeClr>
                </a:glow>
              </a:effectLst>
              <a:latin typeface="Play" panose="020B0604020202020204" charset="0"/>
            </a:endParaRPr>
          </a:p>
        </p:txBody>
      </p:sp>
      <p:pic>
        <p:nvPicPr>
          <p:cNvPr id="5" name="Graphic 4" descr="Plug">
            <a:extLst>
              <a:ext uri="{FF2B5EF4-FFF2-40B4-BE49-F238E27FC236}">
                <a16:creationId xmlns:a16="http://schemas.microsoft.com/office/drawing/2014/main" id="{FA912C2A-54A6-4177-FB6F-9247BFF32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201" y="1635774"/>
            <a:ext cx="2190750" cy="2190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33" name="TextBox 32">
            <a:extLst>
              <a:ext uri="{FF2B5EF4-FFF2-40B4-BE49-F238E27FC236}">
                <a16:creationId xmlns:a16="http://schemas.microsoft.com/office/drawing/2014/main" id="{910A82C3-CC5A-8845-E137-C10236856874}"/>
              </a:ext>
            </a:extLst>
          </p:cNvPr>
          <p:cNvSpPr txBox="1"/>
          <p:nvPr/>
        </p:nvSpPr>
        <p:spPr>
          <a:xfrm>
            <a:off x="0" y="0"/>
            <a:ext cx="9144000" cy="4753155"/>
          </a:xfrm>
          <a:prstGeom prst="rect">
            <a:avLst/>
          </a:prstGeom>
          <a:solidFill>
            <a:schemeClr val="bg1"/>
          </a:solidFill>
        </p:spPr>
        <p:txBody>
          <a:bodyPr wrap="square">
            <a:spAutoFit/>
          </a:bodyPr>
          <a:lstStyle/>
          <a:p>
            <a:pPr marL="342900" indent="-342900">
              <a:lnSpc>
                <a:spcPct val="150000"/>
              </a:lnSpc>
              <a:buClr>
                <a:schemeClr val="bg1"/>
              </a:buClr>
              <a:buSzPts val="1100"/>
              <a:buFont typeface="Wingdings" panose="05000000000000000000" pitchFamily="2" charset="2"/>
              <a:buChar char="ü"/>
            </a:pPr>
            <a:endParaRPr lang="en-US" sz="1800" b="1" dirty="0">
              <a:latin typeface="Play" panose="020B0604020202020204" charset="0"/>
            </a:endParaRPr>
          </a:p>
          <a:p>
            <a:pPr marL="342900" indent="-342900">
              <a:lnSpc>
                <a:spcPct val="150000"/>
              </a:lnSpc>
              <a:buFont typeface="Wingdings" panose="05000000000000000000" pitchFamily="2" charset="2"/>
              <a:buChar char="ü"/>
            </a:pPr>
            <a:r>
              <a:rPr lang="en-US" sz="1800" dirty="0">
                <a:latin typeface="Play" panose="020B0604020202020204" charset="0"/>
              </a:rPr>
              <a:t>To feed the exam time table .</a:t>
            </a:r>
          </a:p>
          <a:p>
            <a:pPr marL="285750" indent="-285750">
              <a:lnSpc>
                <a:spcPct val="150000"/>
              </a:lnSpc>
              <a:buFont typeface="Wingdings" panose="05000000000000000000" pitchFamily="2" charset="2"/>
              <a:buChar char="ü"/>
            </a:pPr>
            <a:r>
              <a:rPr lang="en-US" sz="1800" dirty="0">
                <a:latin typeface="Play" panose="020B0604020202020204" charset="0"/>
              </a:rPr>
              <a:t>To get input data as the total number of students appearing for the exam with respect to the course code .</a:t>
            </a:r>
          </a:p>
          <a:p>
            <a:pPr marL="285750" indent="-285750">
              <a:lnSpc>
                <a:spcPct val="150000"/>
              </a:lnSpc>
              <a:buFont typeface="Wingdings" panose="05000000000000000000" pitchFamily="2" charset="2"/>
              <a:buChar char="ü"/>
            </a:pPr>
            <a:r>
              <a:rPr lang="en-US" sz="1800" dirty="0">
                <a:latin typeface="Play" panose="020B0604020202020204" charset="0"/>
              </a:rPr>
              <a:t>To find the number of Halls required for the exam (Input can be the number of rows and columns in a Hall No., Default is 7 rows and 5 columns but adjustable row/column size is preferred. </a:t>
            </a:r>
          </a:p>
          <a:p>
            <a:pPr marL="285750" indent="-285750">
              <a:lnSpc>
                <a:spcPct val="150000"/>
              </a:lnSpc>
              <a:buFont typeface="Wingdings" panose="05000000000000000000" pitchFamily="2" charset="2"/>
              <a:buChar char="ü"/>
            </a:pPr>
            <a:r>
              <a:rPr lang="en-US" sz="1800" dirty="0">
                <a:latin typeface="Play" panose="020B0604020202020204" charset="0"/>
              </a:rPr>
              <a:t>To find the seating arrangement of students in a Hall in such a way maximum distance is maintained between the students appearing for same exam .</a:t>
            </a:r>
          </a:p>
          <a:p>
            <a:pPr marL="285750" indent="-285750">
              <a:lnSpc>
                <a:spcPct val="150000"/>
              </a:lnSpc>
              <a:buFont typeface="Wingdings" panose="05000000000000000000" pitchFamily="2" charset="2"/>
              <a:buChar char="ü"/>
            </a:pPr>
            <a:r>
              <a:rPr lang="en-US" sz="1800" dirty="0">
                <a:latin typeface="Play" panose="020B0604020202020204" charset="0"/>
              </a:rPr>
              <a:t>To save the Hall plans as pdf format .</a:t>
            </a:r>
          </a:p>
          <a:p>
            <a:pPr marL="342900" indent="-342900">
              <a:lnSpc>
                <a:spcPct val="150000"/>
              </a:lnSpc>
              <a:buClr>
                <a:schemeClr val="bg1"/>
              </a:buClr>
              <a:buSzPts val="1100"/>
              <a:buFont typeface="Wingdings" panose="05000000000000000000" pitchFamily="2" charset="2"/>
              <a:buChar char="ü"/>
            </a:pPr>
            <a:endParaRPr lang="en-US" sz="1800" b="1" dirty="0">
              <a:solidFill>
                <a:schemeClr val="bg1"/>
              </a:solidFill>
              <a:latin typeface="Play"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7B3A-B5BB-7A1F-E8EF-5034BDC59608}"/>
              </a:ext>
            </a:extLst>
          </p:cNvPr>
          <p:cNvSpPr>
            <a:spLocks noGrp="1"/>
          </p:cNvSpPr>
          <p:nvPr>
            <p:ph type="title"/>
          </p:nvPr>
        </p:nvSpPr>
        <p:spPr>
          <a:xfrm>
            <a:off x="837382" y="782603"/>
            <a:ext cx="7469235" cy="535657"/>
          </a:xfrm>
        </p:spPr>
        <p:txBody>
          <a:bodyPr/>
          <a:lstStyle/>
          <a:p>
            <a:pPr algn="l"/>
            <a:r>
              <a:rPr lang="en-US" b="1" dirty="0">
                <a:latin typeface="Play" panose="020B0604020202020204" charset="0"/>
              </a:rPr>
              <a:t>Sub team meets :</a:t>
            </a:r>
            <a:endParaRPr lang="en-IN" b="1" dirty="0">
              <a:latin typeface="Play" panose="020B0604020202020204" charset="0"/>
            </a:endParaRPr>
          </a:p>
        </p:txBody>
      </p:sp>
      <p:pic>
        <p:nvPicPr>
          <p:cNvPr id="5" name="Picture 4">
            <a:extLst>
              <a:ext uri="{FF2B5EF4-FFF2-40B4-BE49-F238E27FC236}">
                <a16:creationId xmlns:a16="http://schemas.microsoft.com/office/drawing/2014/main" id="{B5350069-09C6-1AAB-3C1B-43AD001BF045}"/>
              </a:ext>
            </a:extLst>
          </p:cNvPr>
          <p:cNvPicPr>
            <a:picLocks noChangeAspect="1"/>
          </p:cNvPicPr>
          <p:nvPr/>
        </p:nvPicPr>
        <p:blipFill>
          <a:blip r:embed="rId2"/>
          <a:stretch>
            <a:fillRect/>
          </a:stretch>
        </p:blipFill>
        <p:spPr>
          <a:xfrm>
            <a:off x="3845271" y="2081294"/>
            <a:ext cx="4444135" cy="2162011"/>
          </a:xfrm>
          <a:prstGeom prst="rect">
            <a:avLst/>
          </a:prstGeom>
        </p:spPr>
      </p:pic>
      <p:pic>
        <p:nvPicPr>
          <p:cNvPr id="7" name="Picture 6">
            <a:extLst>
              <a:ext uri="{FF2B5EF4-FFF2-40B4-BE49-F238E27FC236}">
                <a16:creationId xmlns:a16="http://schemas.microsoft.com/office/drawing/2014/main" id="{AEF75B7E-5E61-84DC-9FB5-F14A68F28D32}"/>
              </a:ext>
            </a:extLst>
          </p:cNvPr>
          <p:cNvPicPr>
            <a:picLocks noChangeAspect="1"/>
          </p:cNvPicPr>
          <p:nvPr/>
        </p:nvPicPr>
        <p:blipFill>
          <a:blip r:embed="rId3"/>
          <a:stretch>
            <a:fillRect/>
          </a:stretch>
        </p:blipFill>
        <p:spPr>
          <a:xfrm>
            <a:off x="2188235" y="1767840"/>
            <a:ext cx="1287696" cy="2788920"/>
          </a:xfrm>
          <a:prstGeom prst="rect">
            <a:avLst/>
          </a:prstGeom>
        </p:spPr>
      </p:pic>
      <p:pic>
        <p:nvPicPr>
          <p:cNvPr id="9" name="Picture 8">
            <a:extLst>
              <a:ext uri="{FF2B5EF4-FFF2-40B4-BE49-F238E27FC236}">
                <a16:creationId xmlns:a16="http://schemas.microsoft.com/office/drawing/2014/main" id="{D7C2D190-A3E0-3D80-A2E8-6E79846CF0F1}"/>
              </a:ext>
            </a:extLst>
          </p:cNvPr>
          <p:cNvPicPr>
            <a:picLocks noChangeAspect="1"/>
          </p:cNvPicPr>
          <p:nvPr/>
        </p:nvPicPr>
        <p:blipFill>
          <a:blip r:embed="rId4"/>
          <a:stretch>
            <a:fillRect/>
          </a:stretch>
        </p:blipFill>
        <p:spPr>
          <a:xfrm>
            <a:off x="563881" y="1710899"/>
            <a:ext cx="1255014" cy="2788920"/>
          </a:xfrm>
          <a:prstGeom prst="rect">
            <a:avLst/>
          </a:prstGeom>
        </p:spPr>
      </p:pic>
      <p:grpSp>
        <p:nvGrpSpPr>
          <p:cNvPr id="12" name="Group 11">
            <a:extLst>
              <a:ext uri="{FF2B5EF4-FFF2-40B4-BE49-F238E27FC236}">
                <a16:creationId xmlns:a16="http://schemas.microsoft.com/office/drawing/2014/main" id="{4F2829E5-0BA2-5516-F40B-F957848CED88}"/>
              </a:ext>
            </a:extLst>
          </p:cNvPr>
          <p:cNvGrpSpPr/>
          <p:nvPr/>
        </p:nvGrpSpPr>
        <p:grpSpPr>
          <a:xfrm>
            <a:off x="799890" y="4360770"/>
            <a:ext cx="362160" cy="28800"/>
            <a:chOff x="799890" y="4360770"/>
            <a:chExt cx="362160" cy="2880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CCB30E-922B-25AF-1F40-1EE0F4CB4A08}"/>
                    </a:ext>
                  </a:extLst>
                </p14:cNvPr>
                <p14:cNvContentPartPr/>
                <p14:nvPr/>
              </p14:nvContentPartPr>
              <p14:xfrm>
                <a:off x="799890" y="4360770"/>
                <a:ext cx="362160" cy="17640"/>
              </p14:xfrm>
            </p:contentPart>
          </mc:Choice>
          <mc:Fallback xmlns="">
            <p:pic>
              <p:nvPicPr>
                <p:cNvPr id="10" name="Ink 9">
                  <a:extLst>
                    <a:ext uri="{FF2B5EF4-FFF2-40B4-BE49-F238E27FC236}">
                      <a16:creationId xmlns:a16="http://schemas.microsoft.com/office/drawing/2014/main" id="{D1CCB30E-922B-25AF-1F40-1EE0F4CB4A08}"/>
                    </a:ext>
                  </a:extLst>
                </p:cNvPr>
                <p:cNvPicPr/>
                <p:nvPr/>
              </p:nvPicPr>
              <p:blipFill>
                <a:blip r:embed="rId6"/>
                <a:stretch>
                  <a:fillRect/>
                </a:stretch>
              </p:blipFill>
              <p:spPr>
                <a:xfrm>
                  <a:off x="790890" y="4352130"/>
                  <a:ext cx="37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07CDF81-D3A0-1246-657D-CE983DAB2F64}"/>
                    </a:ext>
                  </a:extLst>
                </p14:cNvPr>
                <p14:cNvContentPartPr/>
                <p14:nvPr/>
              </p14:nvContentPartPr>
              <p14:xfrm>
                <a:off x="808170" y="4379130"/>
                <a:ext cx="331200" cy="10440"/>
              </p14:xfrm>
            </p:contentPart>
          </mc:Choice>
          <mc:Fallback xmlns="">
            <p:pic>
              <p:nvPicPr>
                <p:cNvPr id="11" name="Ink 10">
                  <a:extLst>
                    <a:ext uri="{FF2B5EF4-FFF2-40B4-BE49-F238E27FC236}">
                      <a16:creationId xmlns:a16="http://schemas.microsoft.com/office/drawing/2014/main" id="{307CDF81-D3A0-1246-657D-CE983DAB2F64}"/>
                    </a:ext>
                  </a:extLst>
                </p:cNvPr>
                <p:cNvPicPr/>
                <p:nvPr/>
              </p:nvPicPr>
              <p:blipFill>
                <a:blip r:embed="rId8"/>
                <a:stretch>
                  <a:fillRect/>
                </a:stretch>
              </p:blipFill>
              <p:spPr>
                <a:xfrm>
                  <a:off x="799170" y="4370130"/>
                  <a:ext cx="348840" cy="28080"/>
                </a:xfrm>
                <a:prstGeom prst="rect">
                  <a:avLst/>
                </a:prstGeom>
              </p:spPr>
            </p:pic>
          </mc:Fallback>
        </mc:AlternateContent>
      </p:grpSp>
      <p:grpSp>
        <p:nvGrpSpPr>
          <p:cNvPr id="15" name="Group 14">
            <a:extLst>
              <a:ext uri="{FF2B5EF4-FFF2-40B4-BE49-F238E27FC236}">
                <a16:creationId xmlns:a16="http://schemas.microsoft.com/office/drawing/2014/main" id="{91342E65-4171-DD7A-C7A9-7CB152DC4034}"/>
              </a:ext>
            </a:extLst>
          </p:cNvPr>
          <p:cNvGrpSpPr/>
          <p:nvPr/>
        </p:nvGrpSpPr>
        <p:grpSpPr>
          <a:xfrm>
            <a:off x="807450" y="4152690"/>
            <a:ext cx="365760" cy="23400"/>
            <a:chOff x="807450" y="4152690"/>
            <a:chExt cx="365760" cy="2340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3ED44BB-1BDC-8BA0-D88B-4A4A0492EE27}"/>
                    </a:ext>
                  </a:extLst>
                </p14:cNvPr>
                <p14:cNvContentPartPr/>
                <p14:nvPr/>
              </p14:nvContentPartPr>
              <p14:xfrm>
                <a:off x="807450" y="4152690"/>
                <a:ext cx="350280" cy="4320"/>
              </p14:xfrm>
            </p:contentPart>
          </mc:Choice>
          <mc:Fallback xmlns="">
            <p:pic>
              <p:nvPicPr>
                <p:cNvPr id="13" name="Ink 12">
                  <a:extLst>
                    <a:ext uri="{FF2B5EF4-FFF2-40B4-BE49-F238E27FC236}">
                      <a16:creationId xmlns:a16="http://schemas.microsoft.com/office/drawing/2014/main" id="{E3ED44BB-1BDC-8BA0-D88B-4A4A0492EE27}"/>
                    </a:ext>
                  </a:extLst>
                </p:cNvPr>
                <p:cNvPicPr/>
                <p:nvPr/>
              </p:nvPicPr>
              <p:blipFill>
                <a:blip r:embed="rId10"/>
                <a:stretch>
                  <a:fillRect/>
                </a:stretch>
              </p:blipFill>
              <p:spPr>
                <a:xfrm>
                  <a:off x="798810" y="4144050"/>
                  <a:ext cx="367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B533B09-90B8-06AD-DBA2-F07C882D860F}"/>
                    </a:ext>
                  </a:extLst>
                </p14:cNvPr>
                <p14:cNvContentPartPr/>
                <p14:nvPr/>
              </p14:nvContentPartPr>
              <p14:xfrm>
                <a:off x="815010" y="4168170"/>
                <a:ext cx="358200" cy="7920"/>
              </p14:xfrm>
            </p:contentPart>
          </mc:Choice>
          <mc:Fallback xmlns="">
            <p:pic>
              <p:nvPicPr>
                <p:cNvPr id="14" name="Ink 13">
                  <a:extLst>
                    <a:ext uri="{FF2B5EF4-FFF2-40B4-BE49-F238E27FC236}">
                      <a16:creationId xmlns:a16="http://schemas.microsoft.com/office/drawing/2014/main" id="{4B533B09-90B8-06AD-DBA2-F07C882D860F}"/>
                    </a:ext>
                  </a:extLst>
                </p:cNvPr>
                <p:cNvPicPr/>
                <p:nvPr/>
              </p:nvPicPr>
              <p:blipFill>
                <a:blip r:embed="rId12"/>
                <a:stretch>
                  <a:fillRect/>
                </a:stretch>
              </p:blipFill>
              <p:spPr>
                <a:xfrm>
                  <a:off x="806370" y="4159170"/>
                  <a:ext cx="37584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50BDA98-E75E-4D11-ED0B-82D046B40DCF}"/>
                  </a:ext>
                </a:extLst>
              </p14:cNvPr>
              <p14:cNvContentPartPr/>
              <p14:nvPr/>
            </p14:nvContentPartPr>
            <p14:xfrm>
              <a:off x="2758260" y="2141160"/>
              <a:ext cx="319320" cy="360"/>
            </p14:xfrm>
          </p:contentPart>
        </mc:Choice>
        <mc:Fallback xmlns="">
          <p:pic>
            <p:nvPicPr>
              <p:cNvPr id="21" name="Ink 20">
                <a:extLst>
                  <a:ext uri="{FF2B5EF4-FFF2-40B4-BE49-F238E27FC236}">
                    <a16:creationId xmlns:a16="http://schemas.microsoft.com/office/drawing/2014/main" id="{450BDA98-E75E-4D11-ED0B-82D046B40DCF}"/>
                  </a:ext>
                </a:extLst>
              </p:cNvPr>
              <p:cNvPicPr/>
              <p:nvPr/>
            </p:nvPicPr>
            <p:blipFill>
              <a:blip r:embed="rId14"/>
              <a:stretch>
                <a:fillRect/>
              </a:stretch>
            </p:blipFill>
            <p:spPr>
              <a:xfrm>
                <a:off x="2749620" y="2132160"/>
                <a:ext cx="33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3FF5B74F-2C86-AE0E-D020-6234B0A6505D}"/>
                  </a:ext>
                </a:extLst>
              </p14:cNvPr>
              <p14:cNvContentPartPr/>
              <p14:nvPr/>
            </p14:nvContentPartPr>
            <p14:xfrm>
              <a:off x="2773380" y="2186880"/>
              <a:ext cx="258480" cy="360"/>
            </p14:xfrm>
          </p:contentPart>
        </mc:Choice>
        <mc:Fallback xmlns="">
          <p:pic>
            <p:nvPicPr>
              <p:cNvPr id="22" name="Ink 21">
                <a:extLst>
                  <a:ext uri="{FF2B5EF4-FFF2-40B4-BE49-F238E27FC236}">
                    <a16:creationId xmlns:a16="http://schemas.microsoft.com/office/drawing/2014/main" id="{3FF5B74F-2C86-AE0E-D020-6234B0A6505D}"/>
                  </a:ext>
                </a:extLst>
              </p:cNvPr>
              <p:cNvPicPr/>
              <p:nvPr/>
            </p:nvPicPr>
            <p:blipFill>
              <a:blip r:embed="rId16"/>
              <a:stretch>
                <a:fillRect/>
              </a:stretch>
            </p:blipFill>
            <p:spPr>
              <a:xfrm>
                <a:off x="2764740" y="2177880"/>
                <a:ext cx="27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8A6DE093-05B7-976E-99F9-410102C5F0D5}"/>
                  </a:ext>
                </a:extLst>
              </p14:cNvPr>
              <p14:cNvContentPartPr/>
              <p14:nvPr/>
            </p14:nvContentPartPr>
            <p14:xfrm>
              <a:off x="2779140" y="2156280"/>
              <a:ext cx="285840" cy="38880"/>
            </p14:xfrm>
          </p:contentPart>
        </mc:Choice>
        <mc:Fallback xmlns="">
          <p:pic>
            <p:nvPicPr>
              <p:cNvPr id="23" name="Ink 22">
                <a:extLst>
                  <a:ext uri="{FF2B5EF4-FFF2-40B4-BE49-F238E27FC236}">
                    <a16:creationId xmlns:a16="http://schemas.microsoft.com/office/drawing/2014/main" id="{8A6DE093-05B7-976E-99F9-410102C5F0D5}"/>
                  </a:ext>
                </a:extLst>
              </p:cNvPr>
              <p:cNvPicPr/>
              <p:nvPr/>
            </p:nvPicPr>
            <p:blipFill>
              <a:blip r:embed="rId18"/>
              <a:stretch>
                <a:fillRect/>
              </a:stretch>
            </p:blipFill>
            <p:spPr>
              <a:xfrm>
                <a:off x="2770140" y="2147280"/>
                <a:ext cx="303480" cy="56520"/>
              </a:xfrm>
              <a:prstGeom prst="rect">
                <a:avLst/>
              </a:prstGeom>
            </p:spPr>
          </p:pic>
        </mc:Fallback>
      </mc:AlternateContent>
    </p:spTree>
    <p:extLst>
      <p:ext uri="{BB962C8B-B14F-4D97-AF65-F5344CB8AC3E}">
        <p14:creationId xmlns:p14="http://schemas.microsoft.com/office/powerpoint/2010/main" val="3081951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F84C8-E6BB-2110-BABA-B43E0A10CAF2}"/>
              </a:ext>
            </a:extLst>
          </p:cNvPr>
          <p:cNvPicPr>
            <a:picLocks noChangeAspect="1"/>
          </p:cNvPicPr>
          <p:nvPr/>
        </p:nvPicPr>
        <p:blipFill>
          <a:blip r:embed="rId2"/>
          <a:stretch>
            <a:fillRect/>
          </a:stretch>
        </p:blipFill>
        <p:spPr>
          <a:xfrm>
            <a:off x="453628" y="94890"/>
            <a:ext cx="8236744" cy="4633169"/>
          </a:xfrm>
          <a:prstGeom prst="rect">
            <a:avLst/>
          </a:prstGeom>
        </p:spPr>
      </p:pic>
    </p:spTree>
    <p:extLst>
      <p:ext uri="{BB962C8B-B14F-4D97-AF65-F5344CB8AC3E}">
        <p14:creationId xmlns:p14="http://schemas.microsoft.com/office/powerpoint/2010/main" val="68683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CF69-BC6C-1825-80C6-4CFF963CACDD}"/>
              </a:ext>
            </a:extLst>
          </p:cNvPr>
          <p:cNvSpPr>
            <a:spLocks noGrp="1"/>
          </p:cNvSpPr>
          <p:nvPr>
            <p:ph type="title"/>
          </p:nvPr>
        </p:nvSpPr>
        <p:spPr>
          <a:xfrm>
            <a:off x="732382" y="478243"/>
            <a:ext cx="6306503" cy="809977"/>
          </a:xfrm>
        </p:spPr>
        <p:txBody>
          <a:bodyPr/>
          <a:lstStyle/>
          <a:p>
            <a:pPr algn="l"/>
            <a:r>
              <a:rPr lang="en-US" b="1" dirty="0">
                <a:latin typeface="Play" panose="020B0604020202020204" charset="0"/>
              </a:rPr>
              <a:t>Problem faced/Constraints:</a:t>
            </a:r>
            <a:endParaRPr lang="en-IN" b="1" dirty="0">
              <a:latin typeface="Play" panose="020B0604020202020204" charset="0"/>
            </a:endParaRPr>
          </a:p>
        </p:txBody>
      </p:sp>
      <p:sp>
        <p:nvSpPr>
          <p:cNvPr id="3" name="Subtitle 2">
            <a:extLst>
              <a:ext uri="{FF2B5EF4-FFF2-40B4-BE49-F238E27FC236}">
                <a16:creationId xmlns:a16="http://schemas.microsoft.com/office/drawing/2014/main" id="{B0DCF720-2324-844F-8F3F-EF40D87F8284}"/>
              </a:ext>
            </a:extLst>
          </p:cNvPr>
          <p:cNvSpPr>
            <a:spLocks noGrp="1"/>
          </p:cNvSpPr>
          <p:nvPr>
            <p:ph type="subTitle" idx="1"/>
          </p:nvPr>
        </p:nvSpPr>
        <p:spPr>
          <a:xfrm>
            <a:off x="1254360" y="1288220"/>
            <a:ext cx="6924345" cy="3032010"/>
          </a:xfrm>
        </p:spPr>
        <p:txBody>
          <a:bodyPr/>
          <a:lstStyle/>
          <a:p>
            <a:pPr algn="l">
              <a:buFont typeface="Wingdings" panose="05000000000000000000" pitchFamily="2" charset="2"/>
              <a:buChar char="ü"/>
            </a:pPr>
            <a:r>
              <a:rPr lang="en-US" sz="1800" dirty="0">
                <a:latin typeface="Play" panose="020B0604020202020204" charset="0"/>
              </a:rPr>
              <a:t>The developed seating arrangement code works well only when the number of rows are in odd count,  When the number of rows are in even count the code doesn’t give an efficient output.</a:t>
            </a:r>
          </a:p>
          <a:p>
            <a:pPr algn="l">
              <a:buFont typeface="Wingdings" panose="05000000000000000000" pitchFamily="2" charset="2"/>
              <a:buChar char="ü"/>
            </a:pPr>
            <a:endParaRPr lang="en-US" sz="1800" dirty="0">
              <a:latin typeface="Play" panose="020B0604020202020204" charset="0"/>
            </a:endParaRPr>
          </a:p>
          <a:p>
            <a:pPr algn="l">
              <a:buFont typeface="Wingdings" panose="05000000000000000000" pitchFamily="2" charset="2"/>
              <a:buChar char="ü"/>
            </a:pPr>
            <a:r>
              <a:rPr lang="en-US" sz="1800" dirty="0">
                <a:latin typeface="Play" panose="020B0604020202020204" charset="0"/>
              </a:rPr>
              <a:t>Number of courses should not be equal to number of number of rows.</a:t>
            </a:r>
          </a:p>
          <a:p>
            <a:pPr algn="l">
              <a:buFont typeface="Wingdings" panose="05000000000000000000" pitchFamily="2" charset="2"/>
              <a:buChar char="ü"/>
            </a:pPr>
            <a:endParaRPr lang="en-US" sz="1800" dirty="0">
              <a:latin typeface="Play" panose="020B0604020202020204" charset="0"/>
            </a:endParaRPr>
          </a:p>
          <a:p>
            <a:pPr algn="l">
              <a:buFont typeface="Wingdings" panose="05000000000000000000" pitchFamily="2" charset="2"/>
              <a:buChar char="ü"/>
            </a:pPr>
            <a:r>
              <a:rPr lang="en-US" sz="1800" dirty="0">
                <a:latin typeface="Play" panose="020B0604020202020204" charset="0"/>
              </a:rPr>
              <a:t>If No. of students in one course is massively more when compared to others, extra halls will be needed.</a:t>
            </a:r>
          </a:p>
          <a:p>
            <a:pPr algn="l">
              <a:buFont typeface="Wingdings" panose="05000000000000000000" pitchFamily="2" charset="2"/>
              <a:buChar char="ü"/>
            </a:pPr>
            <a:endParaRPr lang="en-IN" sz="2000" dirty="0">
              <a:latin typeface="Play" panose="020B0604020202020204" charset="0"/>
            </a:endParaRPr>
          </a:p>
          <a:p>
            <a:pPr algn="l">
              <a:buFont typeface="Wingdings" panose="05000000000000000000" pitchFamily="2" charset="2"/>
              <a:buChar char="ü"/>
            </a:pPr>
            <a:r>
              <a:rPr lang="en-IN" sz="2000" dirty="0">
                <a:latin typeface="Play" panose="020B0604020202020204" charset="0"/>
              </a:rPr>
              <a:t>Running python code in web applications without backend or virtual environment.</a:t>
            </a:r>
          </a:p>
        </p:txBody>
      </p:sp>
    </p:spTree>
    <p:extLst>
      <p:ext uri="{BB962C8B-B14F-4D97-AF65-F5344CB8AC3E}">
        <p14:creationId xmlns:p14="http://schemas.microsoft.com/office/powerpoint/2010/main" val="420352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7"/>
        <p:cNvGrpSpPr/>
        <p:nvPr/>
      </p:nvGrpSpPr>
      <p:grpSpPr>
        <a:xfrm>
          <a:off x="0" y="0"/>
          <a:ext cx="0" cy="0"/>
          <a:chOff x="0" y="0"/>
          <a:chExt cx="0" cy="0"/>
        </a:xfrm>
      </p:grpSpPr>
      <p:sp>
        <p:nvSpPr>
          <p:cNvPr id="6" name="TextBox 5">
            <a:extLst>
              <a:ext uri="{FF2B5EF4-FFF2-40B4-BE49-F238E27FC236}">
                <a16:creationId xmlns:a16="http://schemas.microsoft.com/office/drawing/2014/main" id="{81AAE53D-E90B-63EB-A381-0CA59570759D}"/>
              </a:ext>
            </a:extLst>
          </p:cNvPr>
          <p:cNvSpPr txBox="1"/>
          <p:nvPr/>
        </p:nvSpPr>
        <p:spPr>
          <a:xfrm>
            <a:off x="578698" y="509343"/>
            <a:ext cx="4968240" cy="646331"/>
          </a:xfrm>
          <a:prstGeom prst="rect">
            <a:avLst/>
          </a:prstGeom>
          <a:noFill/>
        </p:spPr>
        <p:txBody>
          <a:bodyPr wrap="square" rtlCol="0">
            <a:spAutoFit/>
          </a:bodyPr>
          <a:lstStyle/>
          <a:p>
            <a:r>
              <a:rPr lang="en-US" sz="3600" b="1" dirty="0">
                <a:latin typeface="Play" panose="020B0604020202020204" charset="0"/>
              </a:rPr>
              <a:t>Conclusion :</a:t>
            </a:r>
            <a:endParaRPr lang="en-IN" sz="3600" b="1" dirty="0">
              <a:latin typeface="Play" panose="020B0604020202020204" charset="0"/>
            </a:endParaRPr>
          </a:p>
        </p:txBody>
      </p:sp>
      <p:sp>
        <p:nvSpPr>
          <p:cNvPr id="8" name="TextBox 7">
            <a:extLst>
              <a:ext uri="{FF2B5EF4-FFF2-40B4-BE49-F238E27FC236}">
                <a16:creationId xmlns:a16="http://schemas.microsoft.com/office/drawing/2014/main" id="{CBABADA8-EC68-A394-0FFD-EE5F0E866667}"/>
              </a:ext>
            </a:extLst>
          </p:cNvPr>
          <p:cNvSpPr txBox="1"/>
          <p:nvPr/>
        </p:nvSpPr>
        <p:spPr>
          <a:xfrm>
            <a:off x="1300480" y="1431894"/>
            <a:ext cx="6830356" cy="3267113"/>
          </a:xfrm>
          <a:prstGeom prst="rect">
            <a:avLst/>
          </a:prstGeom>
          <a:noFill/>
        </p:spPr>
        <p:txBody>
          <a:bodyPr wrap="square" rtlCol="0">
            <a:spAutoFit/>
          </a:bodyPr>
          <a:lstStyle/>
          <a:p>
            <a:pPr algn="just">
              <a:lnSpc>
                <a:spcPct val="150000"/>
              </a:lnSpc>
            </a:pPr>
            <a:r>
              <a:rPr lang="en-US" sz="2000" dirty="0">
                <a:latin typeface="Play" panose="020B0604020202020204" charset="0"/>
              </a:rPr>
              <a:t>We conclude that the development of exam hall chart generator tool can be useful  for educational institutions and exam centers. This tool can streamline the process of creating the seating arrangements for the examiners, taking into account with factors like date, time, year of study, type of subject, the size of the exam hall. And number of students taking the exam.</a:t>
            </a:r>
            <a:endParaRPr lang="en-IN" sz="2000" dirty="0">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75AEC1-3C68-D20D-CAB3-6F15F8BB4E57}"/>
              </a:ext>
            </a:extLst>
          </p:cNvPr>
          <p:cNvSpPr txBox="1"/>
          <p:nvPr/>
        </p:nvSpPr>
        <p:spPr>
          <a:xfrm>
            <a:off x="673588" y="534570"/>
            <a:ext cx="4968240" cy="646331"/>
          </a:xfrm>
          <a:prstGeom prst="rect">
            <a:avLst/>
          </a:prstGeom>
          <a:noFill/>
        </p:spPr>
        <p:txBody>
          <a:bodyPr wrap="square" rtlCol="0">
            <a:spAutoFit/>
          </a:bodyPr>
          <a:lstStyle/>
          <a:p>
            <a:r>
              <a:rPr lang="en-US" sz="3600" b="1" dirty="0">
                <a:latin typeface="Play" panose="020B0604020202020204" charset="0"/>
              </a:rPr>
              <a:t>Future scope :</a:t>
            </a:r>
            <a:endParaRPr lang="en-IN" sz="3600" b="1" dirty="0">
              <a:latin typeface="Play" panose="020B0604020202020204" charset="0"/>
            </a:endParaRPr>
          </a:p>
        </p:txBody>
      </p:sp>
      <p:sp>
        <p:nvSpPr>
          <p:cNvPr id="13" name="TextBox 12">
            <a:extLst>
              <a:ext uri="{FF2B5EF4-FFF2-40B4-BE49-F238E27FC236}">
                <a16:creationId xmlns:a16="http://schemas.microsoft.com/office/drawing/2014/main" id="{F4AF8A3C-B786-0B16-57EC-754D01C02C12}"/>
              </a:ext>
            </a:extLst>
          </p:cNvPr>
          <p:cNvSpPr txBox="1"/>
          <p:nvPr/>
        </p:nvSpPr>
        <p:spPr>
          <a:xfrm>
            <a:off x="1234304" y="1587821"/>
            <a:ext cx="6830356" cy="2805448"/>
          </a:xfrm>
          <a:prstGeom prst="rect">
            <a:avLst/>
          </a:prstGeom>
          <a:noFill/>
        </p:spPr>
        <p:txBody>
          <a:bodyPr wrap="square" rtlCol="0">
            <a:spAutoFit/>
          </a:bodyPr>
          <a:lstStyle/>
          <a:p>
            <a:pPr algn="just">
              <a:lnSpc>
                <a:spcPct val="150000"/>
              </a:lnSpc>
            </a:pPr>
            <a:r>
              <a:rPr lang="en-US" sz="2000" dirty="0">
                <a:latin typeface="Play" panose="020B0604020202020204" charset="0"/>
              </a:rPr>
              <a:t>The generator can create a visual representation of the exam hall and seating plan, which can help the staff to assign seats to examiners more efficiently and effectively. This can ensure a smooth and efficient exam process for all involved, and can reduce the risk of any disturbances or disruptions during the exam.</a:t>
            </a:r>
            <a:endParaRPr lang="en-IN" sz="2000" dirty="0">
              <a:latin typeface="Play" panose="020B0604020202020204" charset="0"/>
            </a:endParaRPr>
          </a:p>
        </p:txBody>
      </p:sp>
    </p:spTree>
    <p:extLst>
      <p:ext uri="{BB962C8B-B14F-4D97-AF65-F5344CB8AC3E}">
        <p14:creationId xmlns:p14="http://schemas.microsoft.com/office/powerpoint/2010/main" val="2318594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B82B0-FAC3-D89E-D358-B7574B5246F8}"/>
              </a:ext>
            </a:extLst>
          </p:cNvPr>
          <p:cNvPicPr>
            <a:picLocks noChangeAspect="1"/>
          </p:cNvPicPr>
          <p:nvPr/>
        </p:nvPicPr>
        <p:blipFill>
          <a:blip r:embed="rId2"/>
          <a:stretch>
            <a:fillRect/>
          </a:stretch>
        </p:blipFill>
        <p:spPr>
          <a:xfrm>
            <a:off x="754811" y="562941"/>
            <a:ext cx="7634378" cy="3707066"/>
          </a:xfrm>
          <a:prstGeom prst="rect">
            <a:avLst/>
          </a:prstGeom>
        </p:spPr>
      </p:pic>
    </p:spTree>
    <p:extLst>
      <p:ext uri="{BB962C8B-B14F-4D97-AF65-F5344CB8AC3E}">
        <p14:creationId xmlns:p14="http://schemas.microsoft.com/office/powerpoint/2010/main" val="1062199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8213" y="138674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755838" y="345723"/>
            <a:ext cx="3161700" cy="7515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Play" panose="020B0604020202020204" charset="0"/>
              </a:rPr>
              <a:t>References :</a:t>
            </a:r>
            <a:endParaRPr b="1" dirty="0">
              <a:solidFill>
                <a:schemeClr val="tx1"/>
              </a:solidFill>
              <a:latin typeface="Play" panose="020B0604020202020204" charset="0"/>
            </a:endParaRPr>
          </a:p>
        </p:txBody>
      </p:sp>
      <p:sp>
        <p:nvSpPr>
          <p:cNvPr id="3423" name="Google Shape;3423;p72"/>
          <p:cNvSpPr txBox="1">
            <a:spLocks noGrp="1"/>
          </p:cNvSpPr>
          <p:nvPr>
            <p:ph type="subTitle" idx="1"/>
          </p:nvPr>
        </p:nvSpPr>
        <p:spPr>
          <a:xfrm>
            <a:off x="1168889" y="1558190"/>
            <a:ext cx="4380687" cy="1199400"/>
          </a:xfrm>
          <a:prstGeom prst="rect">
            <a:avLst/>
          </a:prstGeom>
        </p:spPr>
        <p:txBody>
          <a:bodyPr spcFirstLastPara="1" wrap="square" lIns="91425" tIns="0" rIns="91425" bIns="91425" anchor="t" anchorCtr="0">
            <a:noAutofit/>
          </a:bodyPr>
          <a:lstStyle/>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3">
                  <a:extLst>
                    <a:ext uri="{A12FA001-AC4F-418D-AE19-62706E023703}">
                      <ahyp:hlinkClr xmlns:ahyp="http://schemas.microsoft.com/office/drawing/2018/hyperlinkcolor" val="tx"/>
                    </a:ext>
                  </a:extLst>
                </a:hlinkClick>
              </a:rPr>
              <a:t>https://docs.oracle.com/en/java/</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4">
                  <a:extLst>
                    <a:ext uri="{A12FA001-AC4F-418D-AE19-62706E023703}">
                      <ahyp:hlinkClr xmlns:ahyp="http://schemas.microsoft.com/office/drawing/2018/hyperlinkcolor" val="tx"/>
                    </a:ext>
                  </a:extLst>
                </a:hlinkClick>
              </a:rPr>
              <a:t>https://developer.mozilla.org/en-US/docs/Web/CSS</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5">
                  <a:extLst>
                    <a:ext uri="{A12FA001-AC4F-418D-AE19-62706E023703}">
                      <ahyp:hlinkClr xmlns:ahyp="http://schemas.microsoft.com/office/drawing/2018/hyperlinkcolor" val="tx"/>
                    </a:ext>
                  </a:extLst>
                </a:hlinkClick>
              </a:rPr>
              <a:t>https://developer.mozilla.org/en-US/docs/Web/HTML</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latin typeface="Play" panose="020B0604020202020204" charset="0"/>
            </a:endParaRPr>
          </a:p>
          <a:p>
            <a:pPr marL="342900" lvl="0" indent="-342900" algn="l" rtl="0">
              <a:spcBef>
                <a:spcPts val="0"/>
              </a:spcBef>
              <a:spcAft>
                <a:spcPts val="0"/>
              </a:spcAft>
              <a:buFont typeface="+mj-lt"/>
              <a:buAutoNum type="arabicParenR"/>
            </a:pPr>
            <a:r>
              <a:rPr lang="en-IN" sz="1800" u="sng" dirty="0">
                <a:latin typeface="Play" panose="020B0604020202020204" charset="0"/>
              </a:rPr>
              <a:t>https://chat.openai.com/</a:t>
            </a:r>
            <a:endParaRPr sz="1800" u="sng" dirty="0">
              <a:latin typeface="Play" panose="020B0604020202020204" charset="0"/>
            </a:endParaRPr>
          </a:p>
        </p:txBody>
      </p:sp>
      <p:pic>
        <p:nvPicPr>
          <p:cNvPr id="3422" name="Google Shape;3422;p72"/>
          <p:cNvPicPr preferRelativeResize="0"/>
          <p:nvPr/>
        </p:nvPicPr>
        <p:blipFill rotWithShape="1">
          <a:blip r:embed="rId6">
            <a:alphaModFix/>
          </a:blip>
          <a:srcRect l="12981" r="50033"/>
          <a:stretch/>
        </p:blipFill>
        <p:spPr>
          <a:xfrm>
            <a:off x="5946850" y="171004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2" name="Flowchart: Process 1">
            <a:extLst>
              <a:ext uri="{FF2B5EF4-FFF2-40B4-BE49-F238E27FC236}">
                <a16:creationId xmlns:a16="http://schemas.microsoft.com/office/drawing/2014/main" id="{A63A4E9F-B636-0159-C78D-E3F8825B0C8C}"/>
              </a:ext>
            </a:extLst>
          </p:cNvPr>
          <p:cNvSpPr/>
          <p:nvPr/>
        </p:nvSpPr>
        <p:spPr>
          <a:xfrm>
            <a:off x="6635613" y="2176477"/>
            <a:ext cx="425587" cy="142240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9B6-C85C-1BB0-4B8D-567157996A7C}"/>
              </a:ext>
            </a:extLst>
          </p:cNvPr>
          <p:cNvSpPr>
            <a:spLocks noGrp="1"/>
          </p:cNvSpPr>
          <p:nvPr>
            <p:ph type="title"/>
          </p:nvPr>
        </p:nvSpPr>
        <p:spPr>
          <a:xfrm>
            <a:off x="713250" y="160000"/>
            <a:ext cx="7717500" cy="478200"/>
          </a:xfrm>
        </p:spPr>
        <p:txBody>
          <a:bodyPr/>
          <a:lstStyle/>
          <a:p>
            <a:pPr algn="l"/>
            <a:r>
              <a:rPr lang="en-US" b="1" dirty="0">
                <a:solidFill>
                  <a:schemeClr val="tx1"/>
                </a:solidFill>
              </a:rPr>
              <a:t>Process flow :</a:t>
            </a:r>
            <a:endParaRPr lang="en-IN" b="1" dirty="0">
              <a:solidFill>
                <a:schemeClr val="tx1"/>
              </a:solidFill>
            </a:endParaRPr>
          </a:p>
        </p:txBody>
      </p:sp>
      <p:sp>
        <p:nvSpPr>
          <p:cNvPr id="5" name="TextBox 4">
            <a:extLst>
              <a:ext uri="{FF2B5EF4-FFF2-40B4-BE49-F238E27FC236}">
                <a16:creationId xmlns:a16="http://schemas.microsoft.com/office/drawing/2014/main" id="{3F7A166C-C2AC-9476-9D89-DC61B7484FEE}"/>
              </a:ext>
            </a:extLst>
          </p:cNvPr>
          <p:cNvSpPr txBox="1"/>
          <p:nvPr/>
        </p:nvSpPr>
        <p:spPr>
          <a:xfrm>
            <a:off x="1425013" y="1369993"/>
            <a:ext cx="1722114" cy="923330"/>
          </a:xfrm>
          <a:prstGeom prst="rect">
            <a:avLst/>
          </a:prstGeom>
          <a:noFill/>
        </p:spPr>
        <p:txBody>
          <a:bodyPr wrap="square" rtlCol="0">
            <a:spAutoFit/>
          </a:bodyPr>
          <a:lstStyle/>
          <a:p>
            <a:r>
              <a:rPr lang="en-US" dirty="0">
                <a:latin typeface="Play" panose="020B0604020202020204" charset="0"/>
              </a:rPr>
              <a:t> </a:t>
            </a:r>
            <a:r>
              <a:rPr lang="en-US" sz="1700" dirty="0">
                <a:latin typeface="Play" panose="020B0604020202020204" charset="0"/>
              </a:rPr>
              <a:t>Click on to the link to prepare   the hall chart</a:t>
            </a:r>
            <a:endParaRPr lang="en-IN" sz="1700" dirty="0">
              <a:latin typeface="Play" panose="020B0604020202020204" charset="0"/>
            </a:endParaRPr>
          </a:p>
        </p:txBody>
      </p:sp>
      <p:sp>
        <p:nvSpPr>
          <p:cNvPr id="6" name="Flowchart: Data 5">
            <a:extLst>
              <a:ext uri="{FF2B5EF4-FFF2-40B4-BE49-F238E27FC236}">
                <a16:creationId xmlns:a16="http://schemas.microsoft.com/office/drawing/2014/main" id="{C6B856A0-EFFC-FA80-26EC-A9C934EC3DB9}"/>
              </a:ext>
            </a:extLst>
          </p:cNvPr>
          <p:cNvSpPr/>
          <p:nvPr/>
        </p:nvSpPr>
        <p:spPr>
          <a:xfrm>
            <a:off x="1286369" y="2466432"/>
            <a:ext cx="1823390" cy="913394"/>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E80F89E-C3A1-1C32-81C8-4E486FF410D3}"/>
              </a:ext>
            </a:extLst>
          </p:cNvPr>
          <p:cNvSpPr txBox="1"/>
          <p:nvPr/>
        </p:nvSpPr>
        <p:spPr>
          <a:xfrm>
            <a:off x="1457864" y="2423584"/>
            <a:ext cx="1571085" cy="892552"/>
          </a:xfrm>
          <a:prstGeom prst="rect">
            <a:avLst/>
          </a:prstGeom>
          <a:noFill/>
        </p:spPr>
        <p:txBody>
          <a:bodyPr wrap="square" rtlCol="0">
            <a:spAutoFit/>
          </a:bodyPr>
          <a:lstStyle/>
          <a:p>
            <a:r>
              <a:rPr lang="en-US" dirty="0">
                <a:latin typeface="Play" panose="020B0604020202020204" charset="0"/>
              </a:rPr>
              <a:t>    </a:t>
            </a:r>
            <a:r>
              <a:rPr lang="en-US" sz="1700" dirty="0">
                <a:latin typeface="Play" panose="020B0604020202020204" charset="0"/>
              </a:rPr>
              <a:t>Enter  the  needed input details </a:t>
            </a:r>
            <a:endParaRPr lang="en-IN" sz="1700" dirty="0">
              <a:latin typeface="Play" panose="020B0604020202020204" charset="0"/>
            </a:endParaRPr>
          </a:p>
        </p:txBody>
      </p:sp>
      <p:sp>
        <p:nvSpPr>
          <p:cNvPr id="8" name="Flowchart: Connector 7">
            <a:extLst>
              <a:ext uri="{FF2B5EF4-FFF2-40B4-BE49-F238E27FC236}">
                <a16:creationId xmlns:a16="http://schemas.microsoft.com/office/drawing/2014/main" id="{4A397BD4-29B8-B1E7-D0C1-C153CFACFA09}"/>
              </a:ext>
            </a:extLst>
          </p:cNvPr>
          <p:cNvSpPr/>
          <p:nvPr/>
        </p:nvSpPr>
        <p:spPr>
          <a:xfrm>
            <a:off x="1184607" y="1317563"/>
            <a:ext cx="2109371" cy="9903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Alternate Process 8">
            <a:extLst>
              <a:ext uri="{FF2B5EF4-FFF2-40B4-BE49-F238E27FC236}">
                <a16:creationId xmlns:a16="http://schemas.microsoft.com/office/drawing/2014/main" id="{A9F0FB30-AF11-978A-7BB2-FCC69B5BEDBC}"/>
              </a:ext>
            </a:extLst>
          </p:cNvPr>
          <p:cNvSpPr/>
          <p:nvPr/>
        </p:nvSpPr>
        <p:spPr>
          <a:xfrm>
            <a:off x="1298273" y="3715494"/>
            <a:ext cx="1754251" cy="92333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489CE4D-4E5D-346B-979B-1A3DBA9E9EBB}"/>
              </a:ext>
            </a:extLst>
          </p:cNvPr>
          <p:cNvSpPr txBox="1"/>
          <p:nvPr/>
        </p:nvSpPr>
        <p:spPr>
          <a:xfrm>
            <a:off x="1391084" y="3672647"/>
            <a:ext cx="1627516" cy="923330"/>
          </a:xfrm>
          <a:prstGeom prst="rect">
            <a:avLst/>
          </a:prstGeom>
          <a:noFill/>
        </p:spPr>
        <p:txBody>
          <a:bodyPr wrap="square" rtlCol="0">
            <a:spAutoFit/>
          </a:bodyPr>
          <a:lstStyle/>
          <a:p>
            <a:r>
              <a:rPr lang="en-US" dirty="0">
                <a:latin typeface="Play" panose="020B0604020202020204" charset="0"/>
              </a:rPr>
              <a:t>Displays a table with the given details</a:t>
            </a:r>
            <a:endParaRPr lang="en-IN" dirty="0">
              <a:latin typeface="Play" panose="020B0604020202020204" charset="0"/>
            </a:endParaRPr>
          </a:p>
        </p:txBody>
      </p:sp>
      <p:cxnSp>
        <p:nvCxnSpPr>
          <p:cNvPr id="12" name="Straight Arrow Connector 11">
            <a:extLst>
              <a:ext uri="{FF2B5EF4-FFF2-40B4-BE49-F238E27FC236}">
                <a16:creationId xmlns:a16="http://schemas.microsoft.com/office/drawing/2014/main" id="{6420B6B7-4A43-45DD-0A61-ED62C4769BAF}"/>
              </a:ext>
            </a:extLst>
          </p:cNvPr>
          <p:cNvCxnSpPr>
            <a:cxnSpLocks/>
          </p:cNvCxnSpPr>
          <p:nvPr/>
        </p:nvCxnSpPr>
        <p:spPr>
          <a:xfrm>
            <a:off x="2123932" y="2289542"/>
            <a:ext cx="0" cy="20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29C913-C4EC-9BBB-354D-DA386237369E}"/>
              </a:ext>
            </a:extLst>
          </p:cNvPr>
          <p:cNvCxnSpPr>
            <a:cxnSpLocks/>
          </p:cNvCxnSpPr>
          <p:nvPr/>
        </p:nvCxnSpPr>
        <p:spPr>
          <a:xfrm>
            <a:off x="2135505" y="3316136"/>
            <a:ext cx="0" cy="44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36E378-EC0E-5059-DEEF-48D20297E246}"/>
              </a:ext>
            </a:extLst>
          </p:cNvPr>
          <p:cNvCxnSpPr>
            <a:cxnSpLocks/>
          </p:cNvCxnSpPr>
          <p:nvPr/>
        </p:nvCxnSpPr>
        <p:spPr>
          <a:xfrm>
            <a:off x="2135505" y="4606435"/>
            <a:ext cx="13335" cy="8126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Flowchart: Decision 31">
            <a:extLst>
              <a:ext uri="{FF2B5EF4-FFF2-40B4-BE49-F238E27FC236}">
                <a16:creationId xmlns:a16="http://schemas.microsoft.com/office/drawing/2014/main" id="{F13CA50C-5ADE-D731-4366-C17197C0B0F3}"/>
              </a:ext>
            </a:extLst>
          </p:cNvPr>
          <p:cNvSpPr/>
          <p:nvPr/>
        </p:nvSpPr>
        <p:spPr>
          <a:xfrm>
            <a:off x="3874765" y="1255103"/>
            <a:ext cx="1104901" cy="100560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F4B468D-5F2C-8E41-CB27-9003EBD24E5D}"/>
              </a:ext>
            </a:extLst>
          </p:cNvPr>
          <p:cNvSpPr txBox="1"/>
          <p:nvPr/>
        </p:nvSpPr>
        <p:spPr>
          <a:xfrm>
            <a:off x="4079582" y="1413827"/>
            <a:ext cx="1042033" cy="615553"/>
          </a:xfrm>
          <a:prstGeom prst="rect">
            <a:avLst/>
          </a:prstGeom>
          <a:noFill/>
        </p:spPr>
        <p:txBody>
          <a:bodyPr wrap="square" rtlCol="0">
            <a:spAutoFit/>
          </a:bodyPr>
          <a:lstStyle/>
          <a:p>
            <a:r>
              <a:rPr lang="en-US" sz="1700" dirty="0">
                <a:latin typeface="Play" panose="020B0604020202020204" charset="0"/>
              </a:rPr>
              <a:t>Add entry</a:t>
            </a:r>
            <a:endParaRPr lang="en-IN" sz="1700" dirty="0">
              <a:latin typeface="Play" panose="020B0604020202020204" charset="0"/>
            </a:endParaRPr>
          </a:p>
        </p:txBody>
      </p:sp>
      <p:cxnSp>
        <p:nvCxnSpPr>
          <p:cNvPr id="52" name="Straight Connector 51">
            <a:extLst>
              <a:ext uri="{FF2B5EF4-FFF2-40B4-BE49-F238E27FC236}">
                <a16:creationId xmlns:a16="http://schemas.microsoft.com/office/drawing/2014/main" id="{5C714CA9-36E5-9F1E-9652-3CC26ACC544C}"/>
              </a:ext>
            </a:extLst>
          </p:cNvPr>
          <p:cNvCxnSpPr>
            <a:stCxn id="32" idx="1"/>
          </p:cNvCxnSpPr>
          <p:nvPr/>
        </p:nvCxnSpPr>
        <p:spPr>
          <a:xfrm flipH="1" flipV="1">
            <a:off x="3512816" y="1752695"/>
            <a:ext cx="361949" cy="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190B3D3-398E-9C6A-B6C3-36FAF9A6F4E8}"/>
              </a:ext>
            </a:extLst>
          </p:cNvPr>
          <p:cNvCxnSpPr/>
          <p:nvPr/>
        </p:nvCxnSpPr>
        <p:spPr>
          <a:xfrm>
            <a:off x="3520440" y="1397228"/>
            <a:ext cx="0" cy="1339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956E61-E57B-C4D2-7410-ED9A49C69E46}"/>
              </a:ext>
            </a:extLst>
          </p:cNvPr>
          <p:cNvCxnSpPr/>
          <p:nvPr/>
        </p:nvCxnSpPr>
        <p:spPr>
          <a:xfrm flipH="1">
            <a:off x="2903875" y="2721250"/>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DFF05A-9CB2-7FC6-528E-69F30BA1EE97}"/>
              </a:ext>
            </a:extLst>
          </p:cNvPr>
          <p:cNvCxnSpPr>
            <a:cxnSpLocks/>
          </p:cNvCxnSpPr>
          <p:nvPr/>
        </p:nvCxnSpPr>
        <p:spPr>
          <a:xfrm flipH="1">
            <a:off x="4419596" y="481070"/>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BBB9B85-D3F6-5299-126B-BCF1DE12FB5E}"/>
              </a:ext>
            </a:extLst>
          </p:cNvPr>
          <p:cNvSpPr txBox="1"/>
          <p:nvPr/>
        </p:nvSpPr>
        <p:spPr>
          <a:xfrm>
            <a:off x="3520440" y="1369993"/>
            <a:ext cx="526500" cy="369332"/>
          </a:xfrm>
          <a:prstGeom prst="rect">
            <a:avLst/>
          </a:prstGeom>
          <a:noFill/>
        </p:spPr>
        <p:txBody>
          <a:bodyPr wrap="square" rtlCol="0">
            <a:spAutoFit/>
          </a:bodyPr>
          <a:lstStyle/>
          <a:p>
            <a:r>
              <a:rPr lang="en-US" dirty="0">
                <a:latin typeface="Play" panose="020B0604020202020204" charset="0"/>
              </a:rPr>
              <a:t>yes</a:t>
            </a:r>
            <a:endParaRPr lang="en-IN" dirty="0">
              <a:latin typeface="Play" panose="020B0604020202020204" charset="0"/>
            </a:endParaRPr>
          </a:p>
        </p:txBody>
      </p:sp>
      <p:sp>
        <p:nvSpPr>
          <p:cNvPr id="61" name="TextBox 60">
            <a:extLst>
              <a:ext uri="{FF2B5EF4-FFF2-40B4-BE49-F238E27FC236}">
                <a16:creationId xmlns:a16="http://schemas.microsoft.com/office/drawing/2014/main" id="{19583773-C952-2D17-227A-C0CEE6B31C4D}"/>
              </a:ext>
            </a:extLst>
          </p:cNvPr>
          <p:cNvSpPr txBox="1"/>
          <p:nvPr/>
        </p:nvSpPr>
        <p:spPr>
          <a:xfrm>
            <a:off x="4572000" y="2122180"/>
            <a:ext cx="557336" cy="369332"/>
          </a:xfrm>
          <a:prstGeom prst="rect">
            <a:avLst/>
          </a:prstGeom>
          <a:solidFill>
            <a:schemeClr val="bg1"/>
          </a:solidFill>
        </p:spPr>
        <p:txBody>
          <a:bodyPr wrap="square" rtlCol="0">
            <a:spAutoFit/>
          </a:bodyPr>
          <a:lstStyle/>
          <a:p>
            <a:r>
              <a:rPr lang="en-US" dirty="0">
                <a:latin typeface="Play" panose="020B0604020202020204" charset="0"/>
              </a:rPr>
              <a:t>no</a:t>
            </a:r>
            <a:endParaRPr lang="en-IN" dirty="0">
              <a:latin typeface="Play" panose="020B0604020202020204" charset="0"/>
            </a:endParaRPr>
          </a:p>
        </p:txBody>
      </p:sp>
      <p:sp>
        <p:nvSpPr>
          <p:cNvPr id="62" name="Flowchart: Process 61">
            <a:extLst>
              <a:ext uri="{FF2B5EF4-FFF2-40B4-BE49-F238E27FC236}">
                <a16:creationId xmlns:a16="http://schemas.microsoft.com/office/drawing/2014/main" id="{E36EB663-D60D-305E-1F6D-E380C8C3B3A4}"/>
              </a:ext>
            </a:extLst>
          </p:cNvPr>
          <p:cNvSpPr/>
          <p:nvPr/>
        </p:nvSpPr>
        <p:spPr>
          <a:xfrm>
            <a:off x="3807266" y="2499017"/>
            <a:ext cx="1245871" cy="9133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1649A8CF-0BCA-51A9-5EB5-1C75F363C3D6}"/>
              </a:ext>
            </a:extLst>
          </p:cNvPr>
          <p:cNvSpPr txBox="1"/>
          <p:nvPr/>
        </p:nvSpPr>
        <p:spPr>
          <a:xfrm>
            <a:off x="3928186" y="2472276"/>
            <a:ext cx="1521043" cy="923330"/>
          </a:xfrm>
          <a:prstGeom prst="rect">
            <a:avLst/>
          </a:prstGeom>
          <a:noFill/>
        </p:spPr>
        <p:txBody>
          <a:bodyPr wrap="square" rtlCol="0">
            <a:spAutoFit/>
          </a:bodyPr>
          <a:lstStyle/>
          <a:p>
            <a:r>
              <a:rPr lang="en-US" dirty="0">
                <a:latin typeface="Play" panose="020B0604020202020204" charset="0"/>
              </a:rPr>
              <a:t>Click Generate halls</a:t>
            </a:r>
            <a:endParaRPr lang="en-IN" dirty="0">
              <a:latin typeface="Play" panose="020B0604020202020204" charset="0"/>
            </a:endParaRPr>
          </a:p>
        </p:txBody>
      </p:sp>
      <p:cxnSp>
        <p:nvCxnSpPr>
          <p:cNvPr id="64" name="Straight Arrow Connector 63">
            <a:extLst>
              <a:ext uri="{FF2B5EF4-FFF2-40B4-BE49-F238E27FC236}">
                <a16:creationId xmlns:a16="http://schemas.microsoft.com/office/drawing/2014/main" id="{65850D0A-87BD-31E3-3CF1-E3C0CC7CFF43}"/>
              </a:ext>
            </a:extLst>
          </p:cNvPr>
          <p:cNvCxnSpPr>
            <a:cxnSpLocks/>
          </p:cNvCxnSpPr>
          <p:nvPr/>
        </p:nvCxnSpPr>
        <p:spPr>
          <a:xfrm>
            <a:off x="4425276" y="2090347"/>
            <a:ext cx="0" cy="44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lowchart: Data 66">
            <a:extLst>
              <a:ext uri="{FF2B5EF4-FFF2-40B4-BE49-F238E27FC236}">
                <a16:creationId xmlns:a16="http://schemas.microsoft.com/office/drawing/2014/main" id="{CB6DCFD7-F647-6A27-FF2F-21BCE4F151F6}"/>
              </a:ext>
            </a:extLst>
          </p:cNvPr>
          <p:cNvSpPr/>
          <p:nvPr/>
        </p:nvSpPr>
        <p:spPr>
          <a:xfrm>
            <a:off x="3459201" y="3745081"/>
            <a:ext cx="1758016" cy="954068"/>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51DFC1-E5FC-5F08-606B-C464F839C89A}"/>
              </a:ext>
            </a:extLst>
          </p:cNvPr>
          <p:cNvSpPr txBox="1"/>
          <p:nvPr/>
        </p:nvSpPr>
        <p:spPr>
          <a:xfrm>
            <a:off x="3691314" y="3702555"/>
            <a:ext cx="1701165" cy="877163"/>
          </a:xfrm>
          <a:prstGeom prst="rect">
            <a:avLst/>
          </a:prstGeom>
          <a:noFill/>
        </p:spPr>
        <p:txBody>
          <a:bodyPr wrap="square" rtlCol="0">
            <a:spAutoFit/>
          </a:bodyPr>
          <a:lstStyle/>
          <a:p>
            <a:r>
              <a:rPr lang="en-US" sz="1700" dirty="0">
                <a:latin typeface="Play" panose="020B0604020202020204" charset="0"/>
              </a:rPr>
              <a:t> Enter no. of rows and columns</a:t>
            </a:r>
            <a:endParaRPr lang="en-IN" sz="1700" dirty="0">
              <a:latin typeface="Play" panose="020B0604020202020204" charset="0"/>
            </a:endParaRPr>
          </a:p>
        </p:txBody>
      </p:sp>
      <p:cxnSp>
        <p:nvCxnSpPr>
          <p:cNvPr id="69" name="Straight Arrow Connector 68">
            <a:extLst>
              <a:ext uri="{FF2B5EF4-FFF2-40B4-BE49-F238E27FC236}">
                <a16:creationId xmlns:a16="http://schemas.microsoft.com/office/drawing/2014/main" id="{D99D7439-8E33-CA62-7BCB-F6238905E16C}"/>
              </a:ext>
            </a:extLst>
          </p:cNvPr>
          <p:cNvCxnSpPr>
            <a:cxnSpLocks/>
          </p:cNvCxnSpPr>
          <p:nvPr/>
        </p:nvCxnSpPr>
        <p:spPr>
          <a:xfrm>
            <a:off x="4423408" y="3233143"/>
            <a:ext cx="6667" cy="49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805ADF5-494E-D6F2-67EF-C366FBEE1C84}"/>
              </a:ext>
            </a:extLst>
          </p:cNvPr>
          <p:cNvCxnSpPr>
            <a:cxnSpLocks/>
          </p:cNvCxnSpPr>
          <p:nvPr/>
        </p:nvCxnSpPr>
        <p:spPr>
          <a:xfrm>
            <a:off x="4338209" y="4549679"/>
            <a:ext cx="0" cy="869426"/>
          </a:xfrm>
          <a:prstGeom prst="line">
            <a:avLst/>
          </a:prstGeom>
        </p:spPr>
        <p:style>
          <a:lnRef idx="1">
            <a:schemeClr val="accent1"/>
          </a:lnRef>
          <a:fillRef idx="0">
            <a:schemeClr val="accent1"/>
          </a:fillRef>
          <a:effectRef idx="0">
            <a:schemeClr val="accent1"/>
          </a:effectRef>
          <a:fontRef idx="minor">
            <a:schemeClr val="tx1"/>
          </a:fontRef>
        </p:style>
      </p:cxnSp>
      <p:sp>
        <p:nvSpPr>
          <p:cNvPr id="75" name="Flowchart: Alternate Process 74">
            <a:extLst>
              <a:ext uri="{FF2B5EF4-FFF2-40B4-BE49-F238E27FC236}">
                <a16:creationId xmlns:a16="http://schemas.microsoft.com/office/drawing/2014/main" id="{057BFA0E-AA68-A932-B36E-F06E9FCABB40}"/>
              </a:ext>
            </a:extLst>
          </p:cNvPr>
          <p:cNvSpPr/>
          <p:nvPr/>
        </p:nvSpPr>
        <p:spPr>
          <a:xfrm>
            <a:off x="5958732" y="1397568"/>
            <a:ext cx="2640115" cy="83035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1460CE4B-51DB-CD15-FB4F-E4E8D471AF10}"/>
              </a:ext>
            </a:extLst>
          </p:cNvPr>
          <p:cNvSpPr txBox="1"/>
          <p:nvPr/>
        </p:nvSpPr>
        <p:spPr>
          <a:xfrm>
            <a:off x="6188259" y="1302049"/>
            <a:ext cx="2371322" cy="923330"/>
          </a:xfrm>
          <a:prstGeom prst="rect">
            <a:avLst/>
          </a:prstGeom>
          <a:noFill/>
        </p:spPr>
        <p:txBody>
          <a:bodyPr wrap="square" rtlCol="0">
            <a:spAutoFit/>
          </a:bodyPr>
          <a:lstStyle/>
          <a:p>
            <a:r>
              <a:rPr lang="en-US" dirty="0">
                <a:latin typeface="Play" panose="020B0604020202020204" charset="0"/>
              </a:rPr>
              <a:t>Displays the no. of halls needed for the total no. of students</a:t>
            </a:r>
            <a:endParaRPr lang="en-IN" dirty="0">
              <a:latin typeface="Play" panose="020B0604020202020204" charset="0"/>
            </a:endParaRPr>
          </a:p>
        </p:txBody>
      </p:sp>
      <p:sp>
        <p:nvSpPr>
          <p:cNvPr id="77" name="Flowchart: Process 76">
            <a:extLst>
              <a:ext uri="{FF2B5EF4-FFF2-40B4-BE49-F238E27FC236}">
                <a16:creationId xmlns:a16="http://schemas.microsoft.com/office/drawing/2014/main" id="{4FA050ED-AFDE-61DB-B5C0-393DFC80D8D7}"/>
              </a:ext>
            </a:extLst>
          </p:cNvPr>
          <p:cNvSpPr/>
          <p:nvPr/>
        </p:nvSpPr>
        <p:spPr>
          <a:xfrm>
            <a:off x="6183443" y="2534223"/>
            <a:ext cx="2023111" cy="95288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B0B57A40-E87F-4F9B-A136-6EB4A217E1E8}"/>
              </a:ext>
            </a:extLst>
          </p:cNvPr>
          <p:cNvSpPr txBox="1"/>
          <p:nvPr/>
        </p:nvSpPr>
        <p:spPr>
          <a:xfrm>
            <a:off x="6354065" y="2489239"/>
            <a:ext cx="2244782" cy="923330"/>
          </a:xfrm>
          <a:prstGeom prst="rect">
            <a:avLst/>
          </a:prstGeom>
          <a:noFill/>
        </p:spPr>
        <p:txBody>
          <a:bodyPr wrap="square" rtlCol="0">
            <a:spAutoFit/>
          </a:bodyPr>
          <a:lstStyle/>
          <a:p>
            <a:r>
              <a:rPr lang="en-US" dirty="0">
                <a:latin typeface="Play" panose="020B0604020202020204" charset="0"/>
              </a:rPr>
              <a:t>Click generate seating arrangements</a:t>
            </a:r>
            <a:endParaRPr lang="en-IN" dirty="0">
              <a:latin typeface="Play" panose="020B0604020202020204" charset="0"/>
            </a:endParaRPr>
          </a:p>
        </p:txBody>
      </p:sp>
      <p:sp>
        <p:nvSpPr>
          <p:cNvPr id="79" name="Flowchart: Alternate Process 78">
            <a:extLst>
              <a:ext uri="{FF2B5EF4-FFF2-40B4-BE49-F238E27FC236}">
                <a16:creationId xmlns:a16="http://schemas.microsoft.com/office/drawing/2014/main" id="{BA002A86-0D82-9C88-C27D-8261000CE62F}"/>
              </a:ext>
            </a:extLst>
          </p:cNvPr>
          <p:cNvSpPr/>
          <p:nvPr/>
        </p:nvSpPr>
        <p:spPr>
          <a:xfrm>
            <a:off x="5977890" y="3756731"/>
            <a:ext cx="2452860" cy="8497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D060E99B-B5D0-64FE-DBA3-DFF9E33B5B5C}"/>
              </a:ext>
            </a:extLst>
          </p:cNvPr>
          <p:cNvSpPr txBox="1"/>
          <p:nvPr/>
        </p:nvSpPr>
        <p:spPr>
          <a:xfrm>
            <a:off x="6057052" y="3702555"/>
            <a:ext cx="2567619" cy="877163"/>
          </a:xfrm>
          <a:prstGeom prst="rect">
            <a:avLst/>
          </a:prstGeom>
          <a:noFill/>
        </p:spPr>
        <p:txBody>
          <a:bodyPr wrap="square" rtlCol="0">
            <a:spAutoFit/>
          </a:bodyPr>
          <a:lstStyle/>
          <a:p>
            <a:r>
              <a:rPr lang="en-US" sz="1700" dirty="0">
                <a:latin typeface="Play" panose="020B0604020202020204" charset="0"/>
              </a:rPr>
              <a:t>Shows the seating arrangements for the given data</a:t>
            </a:r>
            <a:endParaRPr lang="en-IN" sz="1700" dirty="0">
              <a:latin typeface="Play" panose="020B0604020202020204" charset="0"/>
            </a:endParaRPr>
          </a:p>
        </p:txBody>
      </p:sp>
      <p:cxnSp>
        <p:nvCxnSpPr>
          <p:cNvPr id="82" name="Straight Arrow Connector 81">
            <a:extLst>
              <a:ext uri="{FF2B5EF4-FFF2-40B4-BE49-F238E27FC236}">
                <a16:creationId xmlns:a16="http://schemas.microsoft.com/office/drawing/2014/main" id="{EA3BBCFE-681C-C7BB-E856-431A28D1146E}"/>
              </a:ext>
            </a:extLst>
          </p:cNvPr>
          <p:cNvCxnSpPr>
            <a:cxnSpLocks/>
            <a:stCxn id="77" idx="2"/>
            <a:endCxn id="79" idx="0"/>
          </p:cNvCxnSpPr>
          <p:nvPr/>
        </p:nvCxnSpPr>
        <p:spPr>
          <a:xfrm>
            <a:off x="7194999" y="3487104"/>
            <a:ext cx="9321" cy="269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8ECA2F-7984-9BE4-6232-C0A26D316224}"/>
              </a:ext>
            </a:extLst>
          </p:cNvPr>
          <p:cNvCxnSpPr>
            <a:cxnSpLocks/>
          </p:cNvCxnSpPr>
          <p:nvPr/>
        </p:nvCxnSpPr>
        <p:spPr>
          <a:xfrm>
            <a:off x="7050403" y="2020584"/>
            <a:ext cx="0" cy="48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C8256BD-51C8-ADA0-632D-497F74482BBE}"/>
              </a:ext>
            </a:extLst>
          </p:cNvPr>
          <p:cNvCxnSpPr>
            <a:cxnSpLocks/>
          </p:cNvCxnSpPr>
          <p:nvPr/>
        </p:nvCxnSpPr>
        <p:spPr>
          <a:xfrm flipH="1">
            <a:off x="7071284" y="587305"/>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4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rPr>
              <a:t>Justification : </a:t>
            </a:r>
            <a:endParaRPr b="1" dirty="0">
              <a:solidFill>
                <a:schemeClr val="tx1"/>
              </a:solidFill>
            </a:endParaRPr>
          </a:p>
        </p:txBody>
      </p:sp>
      <p:sp>
        <p:nvSpPr>
          <p:cNvPr id="2650" name="Google Shape;2650;p41"/>
          <p:cNvSpPr txBox="1">
            <a:spLocks noGrp="1"/>
          </p:cNvSpPr>
          <p:nvPr>
            <p:ph type="body" idx="1"/>
          </p:nvPr>
        </p:nvSpPr>
        <p:spPr>
          <a:xfrm>
            <a:off x="713225" y="1070337"/>
            <a:ext cx="7717500" cy="3369900"/>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2000" dirty="0">
              <a:solidFill>
                <a:schemeClr val="bg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ADT – Array – QUEUE – Linear ADT</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5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We have used the implementation of the course scheduling problem using a greedy algorithm. The algorithm assigns students to courses and arranges them into halls. The goal is to minimize the number of halls needed to accommodate all students while ensuring that no two students taking the same course are placed in the same 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577970" y="224285"/>
            <a:ext cx="7732011" cy="3263091"/>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starts by creating an unfilled hall and iterating through each column and row to assign students to courses. </a:t>
            </a:r>
          </a:p>
          <a:p>
            <a:pPr marL="0" lvl="0" indent="0" algn="l" rtl="0">
              <a:lnSpc>
                <a:spcPct val="100000"/>
              </a:lnSpc>
              <a:spcBef>
                <a:spcPts val="0"/>
              </a:spcBef>
              <a:spcAft>
                <a:spcPts val="0"/>
              </a:spcAft>
              <a:buClr>
                <a:schemeClr val="hlink"/>
              </a:buClr>
              <a:buSzPts val="1100"/>
              <a:buNone/>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It removes any filled courses, selects the next course using a round-robin approach, and places students in the hall if there are no other students taking the same course in the same row or column.</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also assigns a unique registration number to each student based on their course and the order in which they are placed in the hall. The registration numbers are stored in a list for each course.</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continues to create new halls and assign students until all students are accommodated. Finally, it prints out the number of halls needed to accommodate all students.</a:t>
            </a:r>
          </a:p>
          <a:p>
            <a:pPr marL="0" lvl="0" indent="0" algn="l" rtl="0">
              <a:lnSpc>
                <a:spcPct val="100000"/>
              </a:lnSpc>
              <a:spcBef>
                <a:spcPts val="0"/>
              </a:spcBef>
              <a:spcAft>
                <a:spcPts val="0"/>
              </a:spcAft>
              <a:buClr>
                <a:schemeClr val="hlink"/>
              </a:buClr>
              <a:buSzPts val="1100"/>
              <a:buNone/>
            </a:pPr>
            <a:endParaRPr lang="en-US" sz="2000" dirty="0">
              <a:latin typeface="Play" panose="020B0604020202020204" charset="0"/>
            </a:endParaRPr>
          </a:p>
        </p:txBody>
      </p:sp>
    </p:spTree>
    <p:extLst>
      <p:ext uri="{BB962C8B-B14F-4D97-AF65-F5344CB8AC3E}">
        <p14:creationId xmlns:p14="http://schemas.microsoft.com/office/powerpoint/2010/main" val="263240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697368" y="124691"/>
            <a:ext cx="7749263" cy="4668982"/>
          </a:xfrm>
          <a:prstGeom prst="rect">
            <a:avLst/>
          </a:prstGeom>
        </p:spPr>
        <p:txBody>
          <a:bodyPr spcFirstLastPara="1" wrap="square" lIns="91425" tIns="91425" rIns="91425" bIns="91425" anchor="t" anchorCtr="0">
            <a:noAutofit/>
          </a:bodyPr>
          <a:lstStyle/>
          <a:p>
            <a:pPr marL="457200" lvl="1" indent="0">
              <a:lnSpc>
                <a:spcPct val="150000"/>
              </a:lnSpc>
              <a:buClr>
                <a:schemeClr val="hlink"/>
              </a:buClr>
              <a:buSzPts val="1100"/>
              <a:buNone/>
            </a:pPr>
            <a:r>
              <a:rPr lang="en-US" sz="1300" dirty="0">
                <a:solidFill>
                  <a:schemeClr val="tx1"/>
                </a:solidFill>
                <a:latin typeface="Play" panose="020B0604020202020204" charset="0"/>
              </a:rPr>
              <a:t>In terms of data structures, the code uses lists to store the courses, the number of students taking each course, and the starting registration number for each course. It also uses a list of lists to represent the halls, with each inner list representing a row in the hall. Additionally, the code uses a list of lists to store the registration numbers for each course. </a:t>
            </a:r>
          </a:p>
          <a:p>
            <a:pPr algn="l">
              <a:lnSpc>
                <a:spcPct val="150000"/>
              </a:lnSpc>
            </a:pPr>
            <a:r>
              <a:rPr lang="en-US" sz="1300" b="0" i="0" dirty="0">
                <a:solidFill>
                  <a:schemeClr val="tx1"/>
                </a:solidFill>
                <a:effectLst/>
                <a:latin typeface="Play" panose="020B0604020202020204" charset="0"/>
              </a:rPr>
              <a:t>An Abstract Data Type (ADT) used in this code is a Queue.</a:t>
            </a:r>
          </a:p>
          <a:p>
            <a:pPr algn="l">
              <a:lnSpc>
                <a:spcPct val="150000"/>
              </a:lnSpc>
            </a:pPr>
            <a:r>
              <a:rPr lang="en-US" sz="1300" b="0" i="0" dirty="0">
                <a:solidFill>
                  <a:schemeClr val="tx1"/>
                </a:solidFill>
                <a:effectLst/>
                <a:latin typeface="Play" panose="020B0604020202020204" charset="0"/>
              </a:rPr>
              <a:t>A Queue is a data structure that allows elements to be added at the end and removed from the front, following the First-In-First-Out (FIFO) principle. In the context of this code, a queue is used to store the courses that have not been allocated to any seat in the hall.</a:t>
            </a:r>
          </a:p>
          <a:p>
            <a:pPr algn="l">
              <a:lnSpc>
                <a:spcPct val="150000"/>
              </a:lnSpc>
            </a:pPr>
            <a:r>
              <a:rPr lang="en-US" sz="1300" b="0" i="0" dirty="0">
                <a:solidFill>
                  <a:schemeClr val="tx1"/>
                </a:solidFill>
                <a:effectLst/>
                <a:latin typeface="Play" panose="020B0604020202020204" charset="0"/>
              </a:rPr>
              <a:t>Whenever a seat is allocated to a course, that course </a:t>
            </a:r>
            <a:r>
              <a:rPr lang="en-US" sz="1300" dirty="0">
                <a:solidFill>
                  <a:schemeClr val="tx1"/>
                </a:solidFill>
                <a:latin typeface="Play" panose="020B0604020202020204" charset="0"/>
              </a:rPr>
              <a:t>is </a:t>
            </a:r>
            <a:r>
              <a:rPr lang="en-US" sz="1300" b="0" i="0" dirty="0">
                <a:solidFill>
                  <a:schemeClr val="tx1"/>
                </a:solidFill>
                <a:effectLst/>
                <a:latin typeface="Play" panose="020B0604020202020204" charset="0"/>
              </a:rPr>
              <a:t>removed from the front of the queue. If a course cannot be allocated to any seat in the current hall, it can be added to the back of the queue. This process continues until all the courses have been allocated to seats in the hall.</a:t>
            </a:r>
          </a:p>
          <a:p>
            <a:pPr algn="l">
              <a:lnSpc>
                <a:spcPct val="150000"/>
              </a:lnSpc>
            </a:pPr>
            <a:r>
              <a:rPr lang="en-US" sz="1300" b="0" i="0" dirty="0">
                <a:solidFill>
                  <a:schemeClr val="tx1"/>
                </a:solidFill>
                <a:effectLst/>
                <a:latin typeface="Play" panose="020B0604020202020204" charset="0"/>
              </a:rPr>
              <a:t>Using a queue makes the code more efficient, as it can eliminate the need to iterate over the entire list of courses repeatedly to find the next course to allocate. Instead, the next course can be obtained by removing it from the front of the queue, which is a constant time operation.</a:t>
            </a:r>
          </a:p>
        </p:txBody>
      </p:sp>
    </p:spTree>
    <p:extLst>
      <p:ext uri="{BB962C8B-B14F-4D97-AF65-F5344CB8AC3E}">
        <p14:creationId xmlns:p14="http://schemas.microsoft.com/office/powerpoint/2010/main" val="252208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45F9-2B97-71E3-0925-ACAE1C45EE38}"/>
              </a:ext>
            </a:extLst>
          </p:cNvPr>
          <p:cNvSpPr>
            <a:spLocks noGrp="1"/>
          </p:cNvSpPr>
          <p:nvPr>
            <p:ph type="title"/>
          </p:nvPr>
        </p:nvSpPr>
        <p:spPr>
          <a:xfrm>
            <a:off x="635587" y="476840"/>
            <a:ext cx="7717500" cy="478200"/>
          </a:xfrm>
        </p:spPr>
        <p:txBody>
          <a:bodyPr/>
          <a:lstStyle/>
          <a:p>
            <a:pPr algn="l"/>
            <a:r>
              <a:rPr lang="en-US" b="1" dirty="0">
                <a:latin typeface="Play" panose="020B0604020202020204" charset="0"/>
              </a:rPr>
              <a:t>LOGO &amp; Tag line :</a:t>
            </a:r>
            <a:endParaRPr lang="en-IN" b="1" dirty="0">
              <a:latin typeface="Play" panose="020B0604020202020204" charset="0"/>
            </a:endParaRPr>
          </a:p>
        </p:txBody>
      </p:sp>
      <p:sp>
        <p:nvSpPr>
          <p:cNvPr id="3" name="Text Placeholder 2">
            <a:extLst>
              <a:ext uri="{FF2B5EF4-FFF2-40B4-BE49-F238E27FC236}">
                <a16:creationId xmlns:a16="http://schemas.microsoft.com/office/drawing/2014/main" id="{F5E901C7-CFD4-4790-E020-D00C3A037650}"/>
              </a:ext>
            </a:extLst>
          </p:cNvPr>
          <p:cNvSpPr>
            <a:spLocks noGrp="1"/>
          </p:cNvSpPr>
          <p:nvPr>
            <p:ph type="body" idx="1"/>
          </p:nvPr>
        </p:nvSpPr>
        <p:spPr>
          <a:xfrm>
            <a:off x="4494337" y="651120"/>
            <a:ext cx="4152023" cy="4161706"/>
          </a:xfrm>
        </p:spPr>
        <p:txBody>
          <a:bodyPr/>
          <a:lstStyle/>
          <a:p>
            <a:pPr marL="139700" indent="0">
              <a:buNone/>
            </a:pPr>
            <a:r>
              <a:rPr lang="en-US" sz="4000" i="1" dirty="0" err="1">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latin typeface="Play" panose="020B0604020202020204" charset="0"/>
              </a:rPr>
              <a:t>PlanMate</a:t>
            </a:r>
            <a:endParaRPr lang="en-US" sz="4000" i="1" dirty="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latin typeface="Play" panose="020B0604020202020204" charset="0"/>
            </a:endParaRPr>
          </a:p>
          <a:p>
            <a:pPr marL="139700" indent="0">
              <a:buNone/>
            </a:pPr>
            <a:r>
              <a:rPr lang="en-US" sz="3200" b="1" i="1" dirty="0">
                <a:latin typeface="Play" panose="020B0604020202020204" charset="0"/>
              </a:rPr>
              <a:t>Never miss  an exam again with Plan mate – Your ultimate hall plan preparation site</a:t>
            </a:r>
            <a:endParaRPr lang="en-IN" sz="3200" b="1" i="1" dirty="0">
              <a:latin typeface="Play" panose="020B0604020202020204" charset="0"/>
            </a:endParaRPr>
          </a:p>
        </p:txBody>
      </p:sp>
      <p:pic>
        <p:nvPicPr>
          <p:cNvPr id="5" name="Picture 4">
            <a:extLst>
              <a:ext uri="{FF2B5EF4-FFF2-40B4-BE49-F238E27FC236}">
                <a16:creationId xmlns:a16="http://schemas.microsoft.com/office/drawing/2014/main" id="{9212179B-3661-EFE4-6975-FDA8ECCE3BCE}"/>
              </a:ext>
            </a:extLst>
          </p:cNvPr>
          <p:cNvPicPr>
            <a:picLocks noChangeAspect="1"/>
          </p:cNvPicPr>
          <p:nvPr/>
        </p:nvPicPr>
        <p:blipFill>
          <a:blip r:embed="rId2"/>
          <a:stretch>
            <a:fillRect/>
          </a:stretch>
        </p:blipFill>
        <p:spPr>
          <a:xfrm>
            <a:off x="1065530" y="1413510"/>
            <a:ext cx="2774950" cy="2774950"/>
          </a:xfrm>
          <a:prstGeom prst="rect">
            <a:avLst/>
          </a:prstGeom>
        </p:spPr>
      </p:pic>
    </p:spTree>
    <p:extLst>
      <p:ext uri="{BB962C8B-B14F-4D97-AF65-F5344CB8AC3E}">
        <p14:creationId xmlns:p14="http://schemas.microsoft.com/office/powerpoint/2010/main" val="309920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1C2A-71EE-B5DA-C19F-F4FEB2A70088}"/>
              </a:ext>
            </a:extLst>
          </p:cNvPr>
          <p:cNvSpPr>
            <a:spLocks noGrp="1"/>
          </p:cNvSpPr>
          <p:nvPr>
            <p:ph type="title"/>
          </p:nvPr>
        </p:nvSpPr>
        <p:spPr>
          <a:xfrm>
            <a:off x="713225" y="335500"/>
            <a:ext cx="7717500" cy="478200"/>
          </a:xfrm>
        </p:spPr>
        <p:txBody>
          <a:bodyPr/>
          <a:lstStyle/>
          <a:p>
            <a:pPr algn="l"/>
            <a:r>
              <a:rPr lang="en-US" b="1" dirty="0">
                <a:latin typeface="Play" panose="020B0604020202020204" charset="0"/>
              </a:rPr>
              <a:t>Homepage:</a:t>
            </a:r>
            <a:endParaRPr lang="en-IN" b="1" dirty="0">
              <a:latin typeface="Play" panose="020B0604020202020204" charset="0"/>
            </a:endParaRPr>
          </a:p>
        </p:txBody>
      </p:sp>
      <p:sp>
        <p:nvSpPr>
          <p:cNvPr id="3" name="Text Placeholder 2">
            <a:extLst>
              <a:ext uri="{FF2B5EF4-FFF2-40B4-BE49-F238E27FC236}">
                <a16:creationId xmlns:a16="http://schemas.microsoft.com/office/drawing/2014/main" id="{05EBAE1F-8298-E127-E3D9-4E9CB9F99D1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2C59A7F-0B01-26CE-C557-19D332ABB087}"/>
              </a:ext>
            </a:extLst>
          </p:cNvPr>
          <p:cNvPicPr>
            <a:picLocks noChangeAspect="1"/>
          </p:cNvPicPr>
          <p:nvPr/>
        </p:nvPicPr>
        <p:blipFill>
          <a:blip r:embed="rId2"/>
          <a:stretch>
            <a:fillRect/>
          </a:stretch>
        </p:blipFill>
        <p:spPr>
          <a:xfrm>
            <a:off x="713225" y="1036240"/>
            <a:ext cx="7799217" cy="3532660"/>
          </a:xfrm>
          <a:prstGeom prst="rect">
            <a:avLst/>
          </a:prstGeom>
        </p:spPr>
      </p:pic>
    </p:spTree>
    <p:extLst>
      <p:ext uri="{BB962C8B-B14F-4D97-AF65-F5344CB8AC3E}">
        <p14:creationId xmlns:p14="http://schemas.microsoft.com/office/powerpoint/2010/main" val="474111688"/>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443</TotalTime>
  <Words>2379</Words>
  <Application>Microsoft Office PowerPoint</Application>
  <PresentationFormat>On-screen Show (16:9)</PresentationFormat>
  <Paragraphs>204</Paragraphs>
  <Slides>36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Play</vt:lpstr>
      <vt:lpstr>Wingdings</vt:lpstr>
      <vt:lpstr>Calibri Light</vt:lpstr>
      <vt:lpstr>Arial</vt:lpstr>
      <vt:lpstr>Consolas</vt:lpstr>
      <vt:lpstr>Retrospect</vt:lpstr>
      <vt:lpstr>18EC670- DATA STRUCTURES AND ALGORITHMS LAB MINI PROJECT  BATCH : 2020-2024 ACADEMIC YEAR: 2022-23</vt:lpstr>
      <vt:lpstr>PowerPoint Presentation</vt:lpstr>
      <vt:lpstr>PowerPoint Presentation</vt:lpstr>
      <vt:lpstr>Process flow :</vt:lpstr>
      <vt:lpstr>Justification : </vt:lpstr>
      <vt:lpstr>PowerPoint Presentation</vt:lpstr>
      <vt:lpstr>PowerPoint Presentation</vt:lpstr>
      <vt:lpstr>LOGO &amp; Tag line :</vt:lpstr>
      <vt:lpstr>Homepage:</vt:lpstr>
      <vt:lpstr>SOURCE  CODE</vt:lpstr>
      <vt:lpstr>PowerPoint Presentation</vt:lpstr>
      <vt:lpstr>PowerPoint Presentation</vt:lpstr>
      <vt:lpstr>PowerPoint Presentation</vt:lpstr>
      <vt:lpstr>Hall requirement :</vt:lpstr>
      <vt:lpstr>PowerPoint Presentation</vt:lpstr>
      <vt:lpstr>Output :</vt:lpstr>
      <vt:lpstr>Time complexity :</vt:lpstr>
      <vt:lpstr>Seating arrangements :</vt:lpstr>
      <vt:lpstr>PowerPoint Presentation</vt:lpstr>
      <vt:lpstr># Indexing                  index=index%len(cc)                  # Ex: If Course A have no of student &gt; 0 and their is no student at the NEWS position then place a student studing                  #couese A                  if(a[i][j-1]!=cor[index] and a[i][j+1]!=cor[index] and a[i-1][j]!=cor[index] and a[i+1][j]!=cor[index]and cc[index]!=0):                         reg_index=index;                         t=cor[index]+'-'+reg_no_cc[reg_index][0]+"D"+reg_no_cc[reg_index][1]                         reg_no_cc[reg_index][1]=int( reg_no_cc[reg_index][1])+1                         if int( reg_no_cc[reg_index][1])&lt;10:                             reg_no_cc[reg_index][1]="00"+ str(reg_no_cc[reg_index][1])                         elif int( reg_no_cc[reg_index][1])&gt;9 and int( reg_no_cc[reg_index][1])&lt;100:                            reg_no_cc[reg_index][1]="0"+str( reg_no_cc[reg_index][1])                        </vt:lpstr>
      <vt:lpstr>else:                         reg_no_cc[reg_index][1]=str( reg_no_cc[reg_index][1])                         a[i][j]=cor[index]                          b[i][j]=t                         cc[index]-=1                  index+=1 # increase the Index              if(sum(cc)==0):break #While all the students are settle down break             the loop          c+=1 # Incre ment the hall Count          #print the hall arrangement          for i in b[1:r_r+1]:              for j in i[1:r_c+1]:                  print(j,end=" ")              print()          print()          if(sum(cc)==0):break #While all the students are settle down break the loop      print("Total Number of halls: ",c) #Print the No. of halls allocated </vt:lpstr>
      <vt:lpstr>Outputs &amp; Test case :</vt:lpstr>
      <vt:lpstr>PowerPoint Presentation</vt:lpstr>
      <vt:lpstr>PowerPoint Presentation</vt:lpstr>
      <vt:lpstr>PowerPoint Presentation</vt:lpstr>
      <vt:lpstr>PowerPoint Presentation</vt:lpstr>
      <vt:lpstr>Use case :</vt:lpstr>
      <vt:lpstr>Tasks Contributed :</vt:lpstr>
      <vt:lpstr>Demonstration :</vt:lpstr>
      <vt:lpstr>Sub team meets :</vt:lpstr>
      <vt:lpstr>PowerPoint Presentation</vt:lpstr>
      <vt:lpstr>Problem faced/Constraints:</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18EC670 DATA STRUCTURES AND ALGORITHMS   MINI PROJECT</dc:title>
  <dc:creator>Shakthi Shree J S</dc:creator>
  <cp:lastModifiedBy>Yazhini Malar Pa</cp:lastModifiedBy>
  <cp:revision>17</cp:revision>
  <dcterms:modified xsi:type="dcterms:W3CDTF">2023-04-16T12:55:05Z</dcterms:modified>
</cp:coreProperties>
</file>